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8"/>
  </p:notesMasterIdLst>
  <p:handoutMasterIdLst>
    <p:handoutMasterId r:id="rId19"/>
  </p:handoutMasterIdLst>
  <p:sldIdLst>
    <p:sldId id="256" r:id="rId2"/>
    <p:sldId id="294" r:id="rId3"/>
    <p:sldId id="258" r:id="rId4"/>
    <p:sldId id="310" r:id="rId5"/>
    <p:sldId id="298" r:id="rId6"/>
    <p:sldId id="299" r:id="rId7"/>
    <p:sldId id="300" r:id="rId8"/>
    <p:sldId id="301" r:id="rId9"/>
    <p:sldId id="302" r:id="rId10"/>
    <p:sldId id="303" r:id="rId11"/>
    <p:sldId id="307" r:id="rId12"/>
    <p:sldId id="304" r:id="rId13"/>
    <p:sldId id="305" r:id="rId14"/>
    <p:sldId id="313" r:id="rId15"/>
    <p:sldId id="314" r:id="rId16"/>
    <p:sldId id="315" r:id="rId17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235" autoAdjust="0"/>
    <p:restoredTop sz="94674"/>
  </p:normalViewPr>
  <p:slideViewPr>
    <p:cSldViewPr snapToGrid="0">
      <p:cViewPr varScale="1">
        <p:scale>
          <a:sx n="82" d="100"/>
          <a:sy n="82" d="100"/>
        </p:scale>
        <p:origin x="135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066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userId="f70640780dff0e04" providerId="LiveId" clId="{2E130906-9A4D-429E-B8EE-01DD725532DB}"/>
    <pc:docChg chg="modSld">
      <pc:chgData name="" userId="f70640780dff0e04" providerId="LiveId" clId="{2E130906-9A4D-429E-B8EE-01DD725532DB}" dt="2022-10-22T19:00:37.394" v="72" actId="20577"/>
      <pc:docMkLst>
        <pc:docMk/>
      </pc:docMkLst>
      <pc:sldChg chg="modNotesTx">
        <pc:chgData name="" userId="f70640780dff0e04" providerId="LiveId" clId="{2E130906-9A4D-429E-B8EE-01DD725532DB}" dt="2022-10-19T13:49:11.194" v="16" actId="20577"/>
        <pc:sldMkLst>
          <pc:docMk/>
          <pc:sldMk cId="0" sldId="258"/>
        </pc:sldMkLst>
      </pc:sldChg>
      <pc:sldChg chg="modNotesTx">
        <pc:chgData name="" userId="f70640780dff0e04" providerId="LiveId" clId="{2E130906-9A4D-429E-B8EE-01DD725532DB}" dt="2022-10-21T15:40:22.757" v="71" actId="20577"/>
        <pc:sldMkLst>
          <pc:docMk/>
          <pc:sldMk cId="3020123874" sldId="299"/>
        </pc:sldMkLst>
      </pc:sldChg>
      <pc:sldChg chg="modNotesTx">
        <pc:chgData name="" userId="f70640780dff0e04" providerId="LiveId" clId="{2E130906-9A4D-429E-B8EE-01DD725532DB}" dt="2022-10-22T19:00:37.394" v="72" actId="20577"/>
        <pc:sldMkLst>
          <pc:docMk/>
          <pc:sldMk cId="0" sldId="302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7B51A78-4CFA-4E24-B3D1-0669260D69C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F24CF00-FBC0-43B6-A926-2A520C6143D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BED638-7514-4016-BEE0-2DB537DED2F7}" type="datetimeFigureOut">
              <a:rPr lang="en-US" smtClean="0"/>
              <a:t>10/21/2022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006902-B15F-40DE-8BF8-B8A535E4C02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DB590E-77C3-4DB4-AAAD-3568FF58428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D05675-BEA1-4448-893A-7D96B795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8513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57538517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330578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https://stackoverflow.com/questions/18870603/in-opencv-python-why-am-i-getting-3-channel-images-from-a-grayscale-image</a:t>
            </a:r>
            <a:endParaRPr/>
          </a:p>
        </p:txBody>
      </p:sp>
      <p:sp>
        <p:nvSpPr>
          <p:cNvPr id="136" name="Google Shape;13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5265084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9" name="Google Shape;149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5390827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https://ithelp.ithome.com.tw/articles/10210071</a:t>
            </a:r>
          </a:p>
          <a:p>
            <a:pPr lvl="0">
              <a:spcBef>
                <a:spcPts val="0"/>
              </a:spcBef>
              <a:buNone/>
            </a:pPr>
            <a:r>
              <a:rPr lang="en-US" dirty="0"/>
              <a:t>pip install </a:t>
            </a:r>
            <a:r>
              <a:rPr lang="en-US" dirty="0" err="1"/>
              <a:t>opencv</a:t>
            </a:r>
            <a:r>
              <a:rPr lang="en-US" dirty="0"/>
              <a:t>-</a:t>
            </a:r>
            <a:r>
              <a:rPr lang="en-US" dirty="0" err="1"/>
              <a:t>contrib</a:t>
            </a:r>
            <a:r>
              <a:rPr lang="en-US" dirty="0"/>
              <a:t>-python==3.4.2.17</a:t>
            </a:r>
          </a:p>
          <a:p>
            <a:pPr lvl="0">
              <a:spcBef>
                <a:spcPts val="0"/>
              </a:spcBef>
              <a:buNone/>
            </a:pPr>
            <a:r>
              <a:rPr lang="en-US" dirty="0"/>
              <a:t>pip install matplotlib==3.1.1</a:t>
            </a:r>
          </a:p>
          <a:p>
            <a:pPr lvl="0">
              <a:spcBef>
                <a:spcPts val="0"/>
              </a:spcBef>
              <a:buNone/>
            </a:pPr>
            <a:r>
              <a:rPr lang="en-US" dirty="0"/>
              <a:t>pip install pyqt5==</a:t>
            </a:r>
            <a:r>
              <a:rPr kumimoji="0" lang="en-US" altLang="zh-TW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5.15.1</a:t>
            </a:r>
            <a:endParaRPr lang="en-US" dirty="0"/>
          </a:p>
        </p:txBody>
      </p:sp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217216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https://silverwind1982.pixnet.net/blog/post/258069682-</a:t>
            </a:r>
            <a:r>
              <a:rPr lang="zh-TW" altLang="en-US" dirty="0"/>
              <a:t>三維旋轉表示法</a:t>
            </a:r>
            <a:r>
              <a:rPr lang="en-US" altLang="zh-TW" dirty="0"/>
              <a:t>---</a:t>
            </a:r>
            <a:r>
              <a:rPr lang="zh-TW" altLang="en-US" dirty="0"/>
              <a:t>歐拉角、旋轉矩陣、旋轉向</a:t>
            </a:r>
          </a:p>
        </p:txBody>
      </p:sp>
    </p:spTree>
    <p:extLst>
      <p:ext uri="{BB962C8B-B14F-4D97-AF65-F5344CB8AC3E}">
        <p14:creationId xmlns:p14="http://schemas.microsoft.com/office/powerpoint/2010/main" val="33723642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https://blog.csdn.net/u010128736/article/details/52875137</a:t>
            </a:r>
          </a:p>
          <a:p>
            <a:pPr lvl="0">
              <a:spcBef>
                <a:spcPts val="0"/>
              </a:spcBef>
              <a:buNone/>
            </a:pPr>
            <a:r>
              <a:rPr lang="en-US" dirty="0"/>
              <a:t>https://www.cnblogs.com/ybqjymy/p/15936311.html</a:t>
            </a:r>
            <a:r>
              <a:rPr lang="zh-TW" altLang="en-US" dirty="0"/>
              <a:t> </a:t>
            </a:r>
            <a:r>
              <a:rPr lang="en-US" altLang="zh-TW" dirty="0"/>
              <a:t>(</a:t>
            </a:r>
            <a:r>
              <a:rPr lang="zh-TW" altLang="en-US" dirty="0"/>
              <a:t>找到點積皆為</a:t>
            </a:r>
            <a:r>
              <a:rPr lang="en-US" altLang="zh-TW" dirty="0"/>
              <a:t>0</a:t>
            </a:r>
            <a:r>
              <a:rPr lang="zh-TW" altLang="en-US" dirty="0"/>
              <a:t>的</a:t>
            </a:r>
            <a:r>
              <a:rPr lang="en-US" altLang="zh-TW" dirty="0"/>
              <a:t>q</a:t>
            </a:r>
            <a:r>
              <a:rPr lang="zh-TW" altLang="en-US" dirty="0"/>
              <a:t>點</a:t>
            </a:r>
            <a:r>
              <a:rPr lang="en-US" altLang="zh-TW" dirty="0"/>
              <a:t>)</a:t>
            </a:r>
            <a:endParaRPr dirty="0"/>
          </a:p>
        </p:txBody>
      </p:sp>
      <p:sp>
        <p:nvSpPr>
          <p:cNvPr id="121" name="Shape 12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807006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https://blog.csdn.net/qq_32998593/article/details/113063216</a:t>
            </a:r>
            <a:endParaRPr dirty="0"/>
          </a:p>
        </p:txBody>
      </p:sp>
      <p:sp>
        <p:nvSpPr>
          <p:cNvPr id="129" name="Shape 12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467127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https://zhuanlan.zhihu.com/p/259999988</a:t>
            </a:r>
            <a:endParaRPr dirty="0"/>
          </a:p>
        </p:txBody>
      </p:sp>
      <p:sp>
        <p:nvSpPr>
          <p:cNvPr id="138" name="Shape 13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885829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https://blog.csdn.net/dgut_guangdian/article/details/107467070</a:t>
            </a:r>
            <a:endParaRPr lang="zh-TW" altLang="en-US" dirty="0"/>
          </a:p>
        </p:txBody>
      </p:sp>
      <p:sp>
        <p:nvSpPr>
          <p:cNvPr id="147" name="Shape 14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372036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https://blog.csdn.net/u010128736/article/details/52875137#t3</a:t>
            </a:r>
            <a:endParaRPr dirty="0"/>
          </a:p>
        </p:txBody>
      </p:sp>
      <p:sp>
        <p:nvSpPr>
          <p:cNvPr id="147" name="Shape 14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5597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6" name="Shape 15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199398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標題投影片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 txBox="1">
            <a:spLocks noGrp="1"/>
          </p:cNvSpPr>
          <p:nvPr>
            <p:ph type="ctrTitle"/>
          </p:nvPr>
        </p:nvSpPr>
        <p:spPr>
          <a:xfrm>
            <a:off x="1143000" y="1122362"/>
            <a:ext cx="6858000" cy="2387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ctr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ctr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ctr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ctr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ctr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ctr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ctr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ctr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標題及物件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0" y="18256"/>
            <a:ext cx="9144000" cy="62267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2800" b="0" i="0" u="none" strike="noStrike" cap="none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endParaRPr dirty="0"/>
          </a:p>
        </p:txBody>
      </p:sp>
      <p:sp>
        <p:nvSpPr>
          <p:cNvPr id="19" name="Shape 19"/>
          <p:cNvSpPr txBox="1">
            <a:spLocks noGrp="1"/>
          </p:cNvSpPr>
          <p:nvPr>
            <p:ph type="body" idx="1" hasCustomPrompt="1"/>
          </p:nvPr>
        </p:nvSpPr>
        <p:spPr>
          <a:xfrm>
            <a:off x="36587" y="851403"/>
            <a:ext cx="9070825" cy="564147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476250" marR="0" lvl="0" indent="-34290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Wingdings" panose="05000000000000000000" pitchFamily="2" charset="2"/>
              <a:buChar char="q"/>
              <a:defRPr sz="2000" b="0" i="0" u="none" strike="noStrike" cap="none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defRPr>
            </a:lvl1pPr>
            <a:lvl2pPr marL="742950" marR="0" lvl="1" indent="-2857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Wingdings" panose="05000000000000000000" pitchFamily="2" charset="2"/>
              <a:buChar char="§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57250" marR="0" lvl="2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dirty="0"/>
              <a:t>Click to add title</a:t>
            </a:r>
          </a:p>
          <a:p>
            <a:pPr lvl="1"/>
            <a:r>
              <a:rPr lang="en-US" dirty="0"/>
              <a:t>Click to add title</a:t>
            </a:r>
          </a:p>
          <a:p>
            <a:pPr lvl="2"/>
            <a:r>
              <a:rPr lang="en-US" dirty="0"/>
              <a:t> </a:t>
            </a:r>
            <a:r>
              <a:rPr lang="en-US" sz="1600" dirty="0"/>
              <a:t>Click to add title</a:t>
            </a:r>
            <a:endParaRPr lang="en-US" dirty="0"/>
          </a:p>
          <a:p>
            <a:endParaRPr lang="en-US" dirty="0"/>
          </a:p>
        </p:txBody>
      </p:sp>
      <p:sp>
        <p:nvSpPr>
          <p:cNvPr id="22" name="Shape 22"/>
          <p:cNvSpPr txBox="1">
            <a:spLocks noGrp="1"/>
          </p:cNvSpPr>
          <p:nvPr>
            <p:ph type="sldNum" idx="12"/>
          </p:nvPr>
        </p:nvSpPr>
        <p:spPr>
          <a:xfrm>
            <a:off x="7050013" y="6492875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lvl1pPr>
              <a:defRPr sz="1400"/>
            </a:lvl1pPr>
          </a:lstStyle>
          <a:p>
            <a:pPr algn="r">
              <a:buSzPct val="25000"/>
            </a:pPr>
            <a:fld id="{00000000-1234-1234-1234-123412341234}" type="slidenum">
              <a:rPr lang="en-US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en-US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兩項物件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>
            <a:spLocks noGrp="1"/>
          </p:cNvSpPr>
          <p:nvPr>
            <p:ph type="title"/>
          </p:nvPr>
        </p:nvSpPr>
        <p:spPr>
          <a:xfrm>
            <a:off x="628651" y="365125"/>
            <a:ext cx="78866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71450" marR="0" lvl="0" indent="-3810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4350" marR="0" lvl="1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57250" marR="0" lvl="2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body" idx="2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71450" marR="0" lvl="0" indent="-3810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4350" marR="0" lvl="1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57250" marR="0" lvl="2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只有標題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>
            <a:spLocks noGrp="1"/>
          </p:cNvSpPr>
          <p:nvPr>
            <p:ph type="title"/>
          </p:nvPr>
        </p:nvSpPr>
        <p:spPr>
          <a:xfrm>
            <a:off x="628651" y="365125"/>
            <a:ext cx="78866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含標題的內容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title"/>
          </p:nvPr>
        </p:nvSpPr>
        <p:spPr>
          <a:xfrm>
            <a:off x="629841" y="457201"/>
            <a:ext cx="2949178" cy="1600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body" idx="1"/>
          </p:nvPr>
        </p:nvSpPr>
        <p:spPr>
          <a:xfrm>
            <a:off x="3887391" y="987425"/>
            <a:ext cx="4629149" cy="48736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71450" marR="0" lvl="0" indent="-1905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4350" marR="0" lvl="1" indent="-381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57250" marR="0" lvl="2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body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含標題的圖片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>
            <a:spLocks noGrp="1"/>
          </p:cNvSpPr>
          <p:nvPr>
            <p:ph type="title"/>
          </p:nvPr>
        </p:nvSpPr>
        <p:spPr>
          <a:xfrm>
            <a:off x="629841" y="457201"/>
            <a:ext cx="2949178" cy="1600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endParaRPr/>
          </a:p>
        </p:txBody>
      </p:sp>
      <p:sp>
        <p:nvSpPr>
          <p:cNvPr id="63" name="Shape 63"/>
          <p:cNvSpPr>
            <a:spLocks noGrp="1"/>
          </p:cNvSpPr>
          <p:nvPr>
            <p:ph type="pic" idx="2"/>
          </p:nvPr>
        </p:nvSpPr>
        <p:spPr>
          <a:xfrm>
            <a:off x="3887391" y="987425"/>
            <a:ext cx="4629149" cy="48736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6" name="Shape 66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標題及直排文字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>
            <a:spLocks noGrp="1"/>
          </p:cNvSpPr>
          <p:nvPr>
            <p:ph type="title"/>
          </p:nvPr>
        </p:nvSpPr>
        <p:spPr>
          <a:xfrm>
            <a:off x="628651" y="365125"/>
            <a:ext cx="78866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 rot="5400000">
            <a:off x="2396331" y="57945"/>
            <a:ext cx="4351338" cy="7886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71450" marR="0" lvl="0" indent="-3810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4350" marR="0" lvl="1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57250" marR="0" lvl="2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3" name="Shape 73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直排標題及文字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 rot="5400000">
            <a:off x="4623594" y="2285207"/>
            <a:ext cx="5811838" cy="19716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 rot="5400000">
            <a:off x="623094" y="370683"/>
            <a:ext cx="5811838" cy="58007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71450" marR="0" lvl="0" indent="-3810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4350" marR="0" lvl="1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57250" marR="0" lvl="2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8" name="Shape 78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章節標題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 txBox="1">
            <a:spLocks noGrp="1"/>
          </p:cNvSpPr>
          <p:nvPr>
            <p:ph type="title"/>
          </p:nvPr>
        </p:nvSpPr>
        <p:spPr>
          <a:xfrm>
            <a:off x="623888" y="1709739"/>
            <a:ext cx="7886699" cy="28527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body" idx="1"/>
          </p:nvPr>
        </p:nvSpPr>
        <p:spPr>
          <a:xfrm>
            <a:off x="623888" y="4589463"/>
            <a:ext cx="7886699" cy="15001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750"/>
              </a:spcBef>
              <a:buClr>
                <a:srgbClr val="888888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lnSpc>
                <a:spcPct val="90000"/>
              </a:lnSpc>
              <a:spcBef>
                <a:spcPts val="375"/>
              </a:spcBef>
              <a:buClr>
                <a:srgbClr val="888888"/>
              </a:buClr>
              <a:buFont typeface="Arial"/>
              <a:buNone/>
              <a:defRPr sz="15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90000"/>
              </a:lnSpc>
              <a:spcBef>
                <a:spcPts val="375"/>
              </a:spcBef>
              <a:buClr>
                <a:srgbClr val="888888"/>
              </a:buClr>
              <a:buFont typeface="Arial"/>
              <a:buNone/>
              <a:defRPr sz="135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90000"/>
              </a:lnSpc>
              <a:spcBef>
                <a:spcPts val="375"/>
              </a:spcBef>
              <a:buClr>
                <a:srgbClr val="888888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90000"/>
              </a:lnSpc>
              <a:spcBef>
                <a:spcPts val="375"/>
              </a:spcBef>
              <a:buClr>
                <a:srgbClr val="888888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lnSpc>
                <a:spcPct val="90000"/>
              </a:lnSpc>
              <a:spcBef>
                <a:spcPts val="375"/>
              </a:spcBef>
              <a:buClr>
                <a:srgbClr val="888888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lnSpc>
                <a:spcPct val="90000"/>
              </a:lnSpc>
              <a:spcBef>
                <a:spcPts val="375"/>
              </a:spcBef>
              <a:buClr>
                <a:srgbClr val="888888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lnSpc>
                <a:spcPct val="90000"/>
              </a:lnSpc>
              <a:spcBef>
                <a:spcPts val="375"/>
              </a:spcBef>
              <a:buClr>
                <a:srgbClr val="888888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lnSpc>
                <a:spcPct val="90000"/>
              </a:lnSpc>
              <a:spcBef>
                <a:spcPts val="375"/>
              </a:spcBef>
              <a:buClr>
                <a:srgbClr val="888888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767837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0" y="18256"/>
            <a:ext cx="9144000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 dirty="0"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628651" y="1825625"/>
            <a:ext cx="7886699" cy="43513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8" name="Shape 8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Shape 9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Shape 10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3" r:id="rId4"/>
    <p:sldLayoutId id="2147483655" r:id="rId5"/>
    <p:sldLayoutId id="2147483656" r:id="rId6"/>
    <p:sldLayoutId id="2147483657" r:id="rId7"/>
    <p:sldLayoutId id="2147483658" r:id="rId8"/>
    <p:sldLayoutId id="2147483660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2.pn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ython.org/downloads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cc.ncku.edu.tw/download/" TargetMode="External"/><Relationship Id="rId4" Type="http://schemas.openxmlformats.org/officeDocument/2006/relationships/hyperlink" Target="https://opencv.org/release.html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>
            <a:spLocks noGrp="1"/>
          </p:cNvSpPr>
          <p:nvPr>
            <p:ph type="ctrTitle"/>
          </p:nvPr>
        </p:nvSpPr>
        <p:spPr>
          <a:xfrm>
            <a:off x="1084217" y="1712609"/>
            <a:ext cx="6858000" cy="762800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b" anchorCtr="0">
            <a:noAutofit/>
          </a:bodyPr>
          <a:lstStyle/>
          <a:p>
            <a:pPr>
              <a:buSzPct val="25000"/>
            </a:pPr>
            <a:r>
              <a:rPr lang="zh-TW" altLang="en-US" sz="3600" b="1" dirty="0">
                <a:latin typeface="+mj-lt"/>
                <a:ea typeface="Arial"/>
                <a:cs typeface="Calibri" panose="020F0502020204030204" pitchFamily="34" charset="0"/>
                <a:sym typeface="Arial"/>
              </a:rPr>
              <a:t>電腦視覺與深度學習</a:t>
            </a:r>
            <a:br>
              <a:rPr lang="en-US" altLang="zh-TW" sz="3600" b="1" dirty="0">
                <a:latin typeface="+mj-lt"/>
                <a:ea typeface="Arial"/>
                <a:cs typeface="Calibri" panose="020F0502020204030204" pitchFamily="34" charset="0"/>
                <a:sym typeface="Arial"/>
              </a:rPr>
            </a:br>
            <a:r>
              <a:rPr lang="en-US" altLang="zh-TW" sz="2800" b="1" dirty="0">
                <a:latin typeface="+mj-lt"/>
                <a:ea typeface="Arial"/>
                <a:cs typeface="Calibri" panose="020F0502020204030204" pitchFamily="34" charset="0"/>
                <a:sym typeface="Arial"/>
              </a:rPr>
              <a:t>(Computer Vision and Deep Learning)</a:t>
            </a:r>
            <a:br>
              <a:rPr lang="en-US" sz="3600" b="1" dirty="0">
                <a:latin typeface="+mj-lt"/>
                <a:ea typeface="Arial"/>
                <a:cs typeface="Calibri" panose="020F0502020204030204" pitchFamily="34" charset="0"/>
                <a:sym typeface="Arial"/>
              </a:rPr>
            </a:br>
            <a:r>
              <a:rPr lang="en-US" sz="2800" b="1" dirty="0">
                <a:latin typeface="+mj-lt"/>
                <a:ea typeface="Arial"/>
                <a:cs typeface="Calibri" panose="020F0502020204030204" pitchFamily="34" charset="0"/>
                <a:sym typeface="Arial"/>
              </a:rPr>
              <a:t>Homework 1</a:t>
            </a:r>
          </a:p>
        </p:txBody>
      </p:sp>
      <p:sp>
        <p:nvSpPr>
          <p:cNvPr id="4" name="副標題 2"/>
          <p:cNvSpPr txBox="1">
            <a:spLocks/>
          </p:cNvSpPr>
          <p:nvPr/>
        </p:nvSpPr>
        <p:spPr>
          <a:xfrm>
            <a:off x="1084217" y="3523676"/>
            <a:ext cx="6858000" cy="2511364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1815704" algn="l">
              <a:buSzPct val="25000"/>
            </a:pPr>
            <a:r>
              <a:rPr lang="en-US" altLang="zh-TW" sz="2175" dirty="0">
                <a:latin typeface="+mj-lt"/>
                <a:ea typeface="Arial"/>
                <a:cs typeface="Calibri" panose="020F0502020204030204" pitchFamily="34" charset="0"/>
                <a:sym typeface="Arial"/>
              </a:rPr>
              <a:t>                       TA:</a:t>
            </a:r>
            <a:endParaRPr lang="en-US" altLang="zh-TW" sz="2175" u="sng" dirty="0">
              <a:solidFill>
                <a:schemeClr val="hlink"/>
              </a:solidFill>
              <a:latin typeface="+mj-lt"/>
              <a:ea typeface="Arial"/>
              <a:cs typeface="Calibri" panose="020F0502020204030204" pitchFamily="34" charset="0"/>
              <a:sym typeface="Arial"/>
            </a:endParaRPr>
          </a:p>
          <a:p>
            <a:pPr indent="1815704" algn="l">
              <a:buSzPct val="25000"/>
            </a:pPr>
            <a:r>
              <a:rPr lang="zh-TW" altLang="en-US" dirty="0">
                <a:latin typeface="+mj-lt"/>
                <a:ea typeface="Arial"/>
                <a:cs typeface="Calibri" panose="020F0502020204030204" pitchFamily="34" charset="0"/>
                <a:sym typeface="Arial"/>
              </a:rPr>
              <a:t>真禎</a:t>
            </a:r>
            <a:r>
              <a:rPr lang="en-US" altLang="zh-TW" dirty="0">
                <a:latin typeface="+mj-lt"/>
                <a:ea typeface="Arial"/>
                <a:cs typeface="Calibri" panose="020F0502020204030204" pitchFamily="34" charset="0"/>
                <a:sym typeface="Arial"/>
              </a:rPr>
              <a:t>: nckubot65904@gmail.com</a:t>
            </a:r>
            <a:endParaRPr lang="en-US" altLang="zh-TW" sz="2175" dirty="0">
              <a:solidFill>
                <a:schemeClr val="tx1"/>
              </a:solidFill>
              <a:latin typeface="+mj-lt"/>
              <a:ea typeface="Arial"/>
              <a:cs typeface="Calibri" panose="020F0502020204030204" pitchFamily="34" charset="0"/>
              <a:sym typeface="Arial"/>
            </a:endParaRPr>
          </a:p>
          <a:p>
            <a:pPr indent="1815704" algn="l">
              <a:buSzPct val="25000"/>
            </a:pPr>
            <a:r>
              <a:rPr lang="en-US" altLang="zh-TW" sz="2175" dirty="0">
                <a:solidFill>
                  <a:schemeClr val="tx1"/>
                </a:solidFill>
                <a:latin typeface="+mj-lt"/>
                <a:ea typeface="Arial"/>
                <a:cs typeface="Calibri" panose="020F0502020204030204" pitchFamily="34" charset="0"/>
                <a:sym typeface="Arial"/>
              </a:rPr>
              <a:t> </a:t>
            </a:r>
          </a:p>
          <a:p>
            <a:pPr indent="1815704" algn="l">
              <a:buSzPct val="25000"/>
            </a:pPr>
            <a:r>
              <a:rPr lang="en-US" altLang="zh-TW" sz="2175" dirty="0">
                <a:latin typeface="+mj-lt"/>
                <a:ea typeface="Arial"/>
                <a:cs typeface="Calibri" panose="020F0502020204030204" pitchFamily="34" charset="0"/>
                <a:sym typeface="Arial"/>
              </a:rPr>
              <a:t>Office Hour: 14:00~16:00, Mon.</a:t>
            </a:r>
          </a:p>
          <a:p>
            <a:pPr indent="1815704" algn="l">
              <a:buSzPct val="25000"/>
            </a:pPr>
            <a:r>
              <a:rPr lang="en-US" altLang="zh-TW" sz="2175" dirty="0">
                <a:latin typeface="+mj-lt"/>
                <a:ea typeface="Arial"/>
                <a:cs typeface="Calibri" panose="020F0502020204030204" pitchFamily="34" charset="0"/>
                <a:sym typeface="Arial"/>
              </a:rPr>
              <a:t>	                       10:00~12:00, Fri.</a:t>
            </a:r>
            <a:endParaRPr lang="en-US" altLang="zh-TW" sz="1800" dirty="0">
              <a:latin typeface="+mj-lt"/>
              <a:ea typeface="Arial"/>
              <a:cs typeface="Calibri" panose="020F0502020204030204" pitchFamily="34" charset="0"/>
              <a:sym typeface="Arial"/>
            </a:endParaRPr>
          </a:p>
          <a:p>
            <a:pPr indent="1815704" algn="l">
              <a:buSzPct val="25000"/>
            </a:pPr>
            <a:r>
              <a:rPr lang="en-US" altLang="zh-TW" sz="2200" dirty="0">
                <a:latin typeface="+mj-lt"/>
                <a:ea typeface="Arial"/>
                <a:cs typeface="Calibri" panose="020F0502020204030204" pitchFamily="34" charset="0"/>
                <a:sym typeface="Arial"/>
              </a:rPr>
              <a:t>At CSIE 9F Robotics Lab.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>
            <a:spLocks noGrp="1"/>
          </p:cNvSpPr>
          <p:nvPr>
            <p:ph type="title"/>
          </p:nvPr>
        </p:nvSpPr>
        <p:spPr>
          <a:xfrm>
            <a:off x="0" y="11348"/>
            <a:ext cx="7886699" cy="486000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marL="1949054" indent="-1949054">
              <a:buSzPct val="25000"/>
            </a:pPr>
            <a:r>
              <a:rPr lang="en-US" sz="2800" b="1" dirty="0">
                <a:ea typeface="Arial"/>
                <a:cs typeface="Arial"/>
                <a:sym typeface="Arial"/>
              </a:rPr>
              <a:t>1.5 Show the </a:t>
            </a:r>
            <a:r>
              <a:rPr lang="en-US" altLang="zh-TW" b="1" dirty="0">
                <a:ea typeface="Arial"/>
                <a:cs typeface="Arial"/>
              </a:rPr>
              <a:t>undistorted</a:t>
            </a:r>
            <a:r>
              <a:rPr lang="en-US" altLang="zh-TW" dirty="0">
                <a:cs typeface="Calibri" panose="020F0502020204030204" pitchFamily="34" charset="0"/>
              </a:rPr>
              <a:t>  </a:t>
            </a:r>
            <a:r>
              <a:rPr lang="en-US" b="1" dirty="0">
                <a:ea typeface="Arial"/>
                <a:cs typeface="Arial"/>
                <a:sym typeface="Arial"/>
              </a:rPr>
              <a:t>result</a:t>
            </a:r>
            <a:r>
              <a:rPr lang="en-US" altLang="zh-TW" b="1" dirty="0">
                <a:ea typeface="Arial"/>
                <a:cs typeface="Arial"/>
                <a:sym typeface="Arial"/>
              </a:rPr>
              <a:t> (4%) </a:t>
            </a:r>
            <a:endParaRPr lang="en-US" sz="2800" b="1" dirty="0">
              <a:ea typeface="Arial"/>
              <a:cs typeface="Arial"/>
              <a:sym typeface="Arial"/>
            </a:endParaRPr>
          </a:p>
        </p:txBody>
      </p:sp>
      <p:sp>
        <p:nvSpPr>
          <p:cNvPr id="150" name="Shape 150"/>
          <p:cNvSpPr txBox="1">
            <a:spLocks noGrp="1"/>
          </p:cNvSpPr>
          <p:nvPr>
            <p:ph type="sldNum" idx="12"/>
          </p:nvPr>
        </p:nvSpPr>
        <p:spPr>
          <a:xfrm>
            <a:off x="7018319" y="6557152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>
                <a:solidFill>
                  <a:srgbClr val="888888"/>
                </a:solidFill>
                <a:latin typeface="+mj-lt"/>
                <a:ea typeface="Calibri"/>
                <a:cs typeface="Calibri"/>
                <a:sym typeface="Calibri"/>
              </a:rPr>
              <a:pPr algn="r">
                <a:buSzPct val="25000"/>
              </a:pPr>
              <a:t>10</a:t>
            </a:fld>
            <a:endParaRPr lang="en-US" sz="900">
              <a:solidFill>
                <a:srgbClr val="888888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151" name="Shape 151"/>
          <p:cNvSpPr txBox="1">
            <a:spLocks noGrp="1"/>
          </p:cNvSpPr>
          <p:nvPr>
            <p:ph type="body" idx="1"/>
          </p:nvPr>
        </p:nvSpPr>
        <p:spPr>
          <a:xfrm>
            <a:off x="0" y="494135"/>
            <a:ext cx="8802769" cy="2208116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 marL="357188" indent="-357188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</a:pPr>
            <a:r>
              <a:rPr lang="en-US" sz="2000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Given: 15 images</a:t>
            </a:r>
          </a:p>
          <a:p>
            <a:pPr marL="357188" indent="-357188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</a:pPr>
            <a:r>
              <a:rPr lang="en-US" sz="2000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Q: 1) Undistort the chessboard images.</a:t>
            </a:r>
          </a:p>
          <a:p>
            <a:pPr marL="630238" indent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None/>
            </a:pPr>
            <a:r>
              <a:rPr lang="en-US" altLang="zh-TW" dirty="0">
                <a:ea typeface="Arial"/>
                <a:cs typeface="Arial"/>
                <a:sym typeface="Arial"/>
              </a:rPr>
              <a:t>2) Show distorted and undistorted images</a:t>
            </a:r>
            <a:r>
              <a:rPr lang="en-US" altLang="zh-TW" sz="2000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.</a:t>
            </a:r>
            <a:r>
              <a:rPr lang="en-US" sz="2000" dirty="0">
                <a:solidFill>
                  <a:srgbClr val="000000"/>
                </a:solidFill>
              </a:rPr>
              <a:t>				       </a:t>
            </a:r>
          </a:p>
          <a:p>
            <a:pPr marL="3429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</a:pPr>
            <a:r>
              <a:rPr lang="en-US" sz="2000" dirty="0">
                <a:solidFill>
                  <a:srgbClr val="000000"/>
                </a:solidFill>
              </a:rPr>
              <a:t> Hint:</a:t>
            </a:r>
          </a:p>
          <a:p>
            <a:pPr marL="357188" indent="273050">
              <a:lnSpc>
                <a:spcPct val="100000"/>
              </a:lnSpc>
              <a:spcBef>
                <a:spcPts val="375"/>
              </a:spcBef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0000"/>
                </a:solidFill>
              </a:rPr>
              <a:t>c</a:t>
            </a:r>
            <a:r>
              <a:rPr lang="en-US" sz="2000" dirty="0">
                <a:solidFill>
                  <a:srgbClr val="000000"/>
                </a:solidFill>
              </a:rPr>
              <a:t>v::</a:t>
            </a:r>
            <a:r>
              <a:rPr lang="en-US" altLang="zh-TW" dirty="0"/>
              <a:t>undistort(…) or cv::</a:t>
            </a:r>
            <a:r>
              <a:rPr lang="en-US" altLang="zh-TW" dirty="0" err="1"/>
              <a:t>initUndistortRectifyMap</a:t>
            </a:r>
            <a:r>
              <a:rPr lang="en-US" altLang="zh-TW" dirty="0"/>
              <a:t>(…)</a:t>
            </a:r>
            <a:endParaRPr lang="en-US" sz="2000" dirty="0">
              <a:solidFill>
                <a:srgbClr val="000000"/>
              </a:solidFill>
            </a:endParaRPr>
          </a:p>
          <a:p>
            <a:pPr marL="357188" indent="273050">
              <a:lnSpc>
                <a:spcPct val="100000"/>
              </a:lnSpc>
              <a:spcBef>
                <a:spcPts val="375"/>
              </a:spcBef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000000"/>
                </a:solidFill>
              </a:rPr>
              <a:t>OpenCV Textbook Chapter 11 (P.398 ~ p.400)</a:t>
            </a:r>
          </a:p>
        </p:txBody>
      </p:sp>
      <p:pic>
        <p:nvPicPr>
          <p:cNvPr id="3" name="resul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734697" y="3488344"/>
            <a:ext cx="5341021" cy="3004324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4624310" y="3180567"/>
            <a:ext cx="14455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+mj-lt"/>
              </a:rPr>
              <a:t>Distorted image</a:t>
            </a:r>
            <a:endParaRPr lang="zh-TW" altLang="en-US" dirty="0">
              <a:latin typeface="+mj-lt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7171271" y="3179022"/>
            <a:ext cx="17514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+mj-lt"/>
              </a:rPr>
              <a:t>Undistorted image</a:t>
            </a:r>
            <a:endParaRPr lang="zh-TW" altLang="en-US" dirty="0">
              <a:latin typeface="+mj-lt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5B3EE9E3-22A5-A7B4-6FA9-7EC2F0728962}"/>
              </a:ext>
            </a:extLst>
          </p:cNvPr>
          <p:cNvSpPr txBox="1"/>
          <p:nvPr/>
        </p:nvSpPr>
        <p:spPr>
          <a:xfrm>
            <a:off x="7446518" y="0"/>
            <a:ext cx="16974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>
                <a:latin typeface="+mj-lt"/>
                <a:cs typeface="Arial" panose="020B0604020202020204" pitchFamily="34" charset="0"/>
              </a:rPr>
              <a:t>(</a:t>
            </a:r>
            <a:r>
              <a:rPr lang="zh-CN" altLang="en-US" sz="1800" dirty="0">
                <a:latin typeface="+mj-lt"/>
                <a:ea typeface="新細明體" panose="02020500000000000000" pitchFamily="18" charset="-120"/>
                <a:cs typeface="Arial" panose="020B0604020202020204" pitchFamily="34" charset="0"/>
              </a:rPr>
              <a:t>出題</a:t>
            </a:r>
            <a:r>
              <a:rPr lang="zh-TW" altLang="en-US" sz="1800" dirty="0">
                <a:latin typeface="+mj-lt"/>
                <a:ea typeface="新細明體" panose="02020500000000000000" pitchFamily="18" charset="-120"/>
                <a:cs typeface="Arial" panose="020B0604020202020204" pitchFamily="34" charset="0"/>
              </a:rPr>
              <a:t>：</a:t>
            </a:r>
            <a:r>
              <a:rPr lang="en-US" altLang="zh-CN" sz="1800" dirty="0">
                <a:latin typeface="+mj-lt"/>
                <a:cs typeface="Arial" panose="020B0604020202020204" pitchFamily="34" charset="0"/>
              </a:rPr>
              <a:t>Jessica</a:t>
            </a:r>
            <a:r>
              <a:rPr lang="en-US" altLang="zh-TW" sz="1800" dirty="0">
                <a:latin typeface="+mj-lt"/>
                <a:cs typeface="Arial" panose="020B0604020202020204" pitchFamily="34" charset="0"/>
              </a:rPr>
              <a:t>)</a:t>
            </a:r>
            <a:endParaRPr lang="zh-TW" altLang="en-US" sz="1800" dirty="0">
              <a:latin typeface="+mj-lt"/>
            </a:endParaRPr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2156D18E-36B7-B166-0291-7BC6F0F12FA2}"/>
              </a:ext>
            </a:extLst>
          </p:cNvPr>
          <p:cNvGrpSpPr/>
          <p:nvPr/>
        </p:nvGrpSpPr>
        <p:grpSpPr>
          <a:xfrm>
            <a:off x="792533" y="2536640"/>
            <a:ext cx="2497357" cy="4157434"/>
            <a:chOff x="1068803" y="2696066"/>
            <a:chExt cx="2497357" cy="4157434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15BE1192-20CF-3E31-F402-DDCA166997C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25007" t="12461" r="48599" b="3904"/>
            <a:stretch/>
          </p:blipFill>
          <p:spPr>
            <a:xfrm>
              <a:off x="1068803" y="2696066"/>
              <a:ext cx="2497357" cy="4157434"/>
            </a:xfrm>
            <a:prstGeom prst="rect">
              <a:avLst/>
            </a:prstGeom>
          </p:spPr>
        </p:pic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D3395C92-7723-52B6-8A1D-0EF2D69C3F54}"/>
                </a:ext>
              </a:extLst>
            </p:cNvPr>
            <p:cNvSpPr/>
            <p:nvPr/>
          </p:nvSpPr>
          <p:spPr>
            <a:xfrm>
              <a:off x="1503157" y="6089807"/>
              <a:ext cx="1608327" cy="46683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79650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0"/>
            <a:ext cx="5020574" cy="486000"/>
          </a:xfrm>
        </p:spPr>
        <p:txBody>
          <a:bodyPr/>
          <a:lstStyle/>
          <a:p>
            <a:r>
              <a:rPr lang="en-US" b="1" dirty="0"/>
              <a:t>2</a:t>
            </a:r>
            <a:r>
              <a:rPr lang="en-US" sz="2800" b="1" dirty="0"/>
              <a:t>. </a:t>
            </a:r>
            <a:r>
              <a:rPr lang="en-US" altLang="zh-TW" b="1" dirty="0">
                <a:ea typeface="Arial"/>
                <a:cs typeface="Arial"/>
                <a:sym typeface="Arial"/>
              </a:rPr>
              <a:t>(20%) </a:t>
            </a:r>
            <a:r>
              <a:rPr lang="en-US" altLang="zh-TW" b="1" dirty="0">
                <a:cs typeface="Arial"/>
              </a:rPr>
              <a:t>Augmented Reality </a:t>
            </a:r>
            <a:endParaRPr lang="en-US" sz="2800" b="1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0" y="494710"/>
            <a:ext cx="5317454" cy="2290212"/>
          </a:xfrm>
        </p:spPr>
        <p:txBody>
          <a:bodyPr/>
          <a:lstStyle/>
          <a:p>
            <a:pPr marL="200025" indent="157163">
              <a:lnSpc>
                <a:spcPct val="100000"/>
              </a:lnSpc>
              <a:buNone/>
            </a:pPr>
            <a:r>
              <a:rPr lang="en-US" altLang="zh-TW" sz="2400" dirty="0">
                <a:cs typeface="Calibri" panose="020F0502020204030204" pitchFamily="34" charset="0"/>
              </a:rPr>
              <a:t>2.1 (10%)</a:t>
            </a:r>
            <a:r>
              <a:rPr lang="zh-TW" altLang="en-US" sz="2400" dirty="0">
                <a:cs typeface="Calibri" panose="020F0502020204030204" pitchFamily="34" charset="0"/>
              </a:rPr>
              <a:t> </a:t>
            </a:r>
            <a:r>
              <a:rPr lang="en-US" altLang="zh-TW" sz="2400" dirty="0">
                <a:cs typeface="Calibri" panose="020F0502020204030204" pitchFamily="34" charset="0"/>
              </a:rPr>
              <a:t>Show words on board</a:t>
            </a:r>
          </a:p>
          <a:p>
            <a:pPr marL="200025" lvl="1" indent="157163">
              <a:lnSpc>
                <a:spcPct val="100000"/>
              </a:lnSpc>
              <a:buNone/>
            </a:pPr>
            <a:r>
              <a:rPr lang="en-US" altLang="zh-TW" sz="2400" dirty="0">
                <a:latin typeface="+mj-lt"/>
                <a:cs typeface="Calibri" panose="020F0502020204030204" pitchFamily="34" charset="0"/>
              </a:rPr>
              <a:t>2.2 (10%)</a:t>
            </a:r>
            <a:r>
              <a:rPr lang="zh-TW" altLang="en-US" sz="2400" dirty="0">
                <a:latin typeface="+mj-lt"/>
                <a:cs typeface="Calibri" panose="020F0502020204030204" pitchFamily="34" charset="0"/>
              </a:rPr>
              <a:t> </a:t>
            </a:r>
            <a:r>
              <a:rPr lang="en-US" altLang="zh-TW" sz="2400" dirty="0">
                <a:latin typeface="+mj-lt"/>
                <a:cs typeface="Calibri" panose="020F0502020204030204" pitchFamily="34" charset="0"/>
              </a:rPr>
              <a:t>Show words vertically</a:t>
            </a:r>
          </a:p>
        </p:txBody>
      </p:sp>
      <p:sp>
        <p:nvSpPr>
          <p:cNvPr id="4" name="Shape 132">
            <a:extLst>
              <a:ext uri="{FF2B5EF4-FFF2-40B4-BE49-F238E27FC236}">
                <a16:creationId xmlns:a16="http://schemas.microsoft.com/office/drawing/2014/main" id="{E693A50F-A2F1-4243-A447-D5660768781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086601" y="6561368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>
                <a:solidFill>
                  <a:srgbClr val="888888"/>
                </a:solidFill>
                <a:latin typeface="+mj-lt"/>
                <a:ea typeface="Calibri"/>
                <a:cs typeface="Calibri"/>
                <a:sym typeface="Calibri"/>
              </a:rPr>
              <a:pPr algn="r">
                <a:buSzPct val="25000"/>
              </a:pPr>
              <a:t>11</a:t>
            </a:fld>
            <a:endParaRPr lang="en-US" sz="900">
              <a:solidFill>
                <a:srgbClr val="888888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DA9B4BC4-D0E6-CCCC-C071-6BA893BFD5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0929" y="1716282"/>
            <a:ext cx="2124371" cy="4020111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9F50BB9A-C3E6-DDB5-790F-2191AFAF2A69}"/>
              </a:ext>
            </a:extLst>
          </p:cNvPr>
          <p:cNvSpPr txBox="1"/>
          <p:nvPr/>
        </p:nvSpPr>
        <p:spPr>
          <a:xfrm>
            <a:off x="7548880" y="0"/>
            <a:ext cx="15951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>
                <a:latin typeface="+mj-lt"/>
                <a:cs typeface="Arial" panose="020B0604020202020204" pitchFamily="34" charset="0"/>
              </a:rPr>
              <a:t>(</a:t>
            </a:r>
            <a:r>
              <a:rPr lang="zh-CN" altLang="en-US" sz="1800" dirty="0">
                <a:latin typeface="+mj-lt"/>
                <a:ea typeface="新細明體" panose="02020500000000000000" pitchFamily="18" charset="-120"/>
                <a:cs typeface="Arial" panose="020B0604020202020204" pitchFamily="34" charset="0"/>
              </a:rPr>
              <a:t>出題</a:t>
            </a:r>
            <a:r>
              <a:rPr lang="zh-TW" altLang="en-US" sz="1800" dirty="0">
                <a:latin typeface="+mj-lt"/>
                <a:ea typeface="新細明體" panose="02020500000000000000" pitchFamily="18" charset="-120"/>
                <a:cs typeface="Arial" panose="020B0604020202020204" pitchFamily="34" charset="0"/>
              </a:rPr>
              <a:t>：</a:t>
            </a:r>
            <a:r>
              <a:rPr lang="en-US" altLang="zh-CN" sz="1800" dirty="0">
                <a:latin typeface="+mj-lt"/>
                <a:cs typeface="Arial" panose="020B0604020202020204" pitchFamily="34" charset="0"/>
              </a:rPr>
              <a:t>Ming</a:t>
            </a:r>
            <a:r>
              <a:rPr lang="en-US" altLang="zh-TW" sz="1800" dirty="0">
                <a:latin typeface="+mj-lt"/>
                <a:cs typeface="Arial" panose="020B0604020202020204" pitchFamily="34" charset="0"/>
              </a:rPr>
              <a:t>)</a:t>
            </a:r>
            <a:endParaRPr lang="zh-TW" altLang="en-US" sz="1800" dirty="0">
              <a:latin typeface="+mj-lt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CE1B4C04-D327-E6BE-6776-5181F855F2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686" r="74171"/>
          <a:stretch/>
        </p:blipFill>
        <p:spPr>
          <a:xfrm>
            <a:off x="3754424" y="1718887"/>
            <a:ext cx="2236505" cy="4017506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7520F44F-B787-6E2C-5E87-6B161649D959}"/>
              </a:ext>
            </a:extLst>
          </p:cNvPr>
          <p:cNvSpPr/>
          <p:nvPr/>
        </p:nvSpPr>
        <p:spPr>
          <a:xfrm>
            <a:off x="4232921" y="2453272"/>
            <a:ext cx="1483688" cy="4735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+mj-lt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2F7B9EB6-5243-6160-7F54-5D98FF2976E3}"/>
              </a:ext>
            </a:extLst>
          </p:cNvPr>
          <p:cNvSpPr txBox="1"/>
          <p:nvPr/>
        </p:nvSpPr>
        <p:spPr>
          <a:xfrm>
            <a:off x="3127048" y="2114718"/>
            <a:ext cx="278448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600" dirty="0">
                <a:solidFill>
                  <a:srgbClr val="FF0000"/>
                </a:solidFill>
              </a:rPr>
              <a:t>Load all images in the folder</a:t>
            </a:r>
            <a:endParaRPr lang="zh-TW" altLang="en-US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31980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158">
            <a:extLst>
              <a:ext uri="{FF2B5EF4-FFF2-40B4-BE49-F238E27FC236}">
                <a16:creationId xmlns:a16="http://schemas.microsoft.com/office/drawing/2014/main" id="{165AC61A-3A28-4DF7-BB1A-D51C90655C8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4082" y="512516"/>
            <a:ext cx="8765888" cy="2960443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 marL="357188" indent="-357188">
              <a:lnSpc>
                <a:spcPct val="100000"/>
              </a:lnSpc>
              <a:spcBef>
                <a:spcPts val="0"/>
              </a:spcBef>
            </a:pPr>
            <a:r>
              <a:rPr lang="en-US" dirty="0">
                <a:ea typeface="Arial"/>
                <a:cs typeface="Arial"/>
                <a:sym typeface="Arial"/>
              </a:rPr>
              <a:t>Given: 5 images: 1~5.bmp</a:t>
            </a:r>
          </a:p>
          <a:p>
            <a:pPr marL="357188" indent="-357188">
              <a:lnSpc>
                <a:spcPct val="100000"/>
              </a:lnSpc>
              <a:spcBef>
                <a:spcPts val="0"/>
              </a:spcBef>
            </a:pPr>
            <a:r>
              <a:rPr lang="en-US" dirty="0">
                <a:ea typeface="Arial"/>
                <a:cs typeface="Arial"/>
                <a:sym typeface="Arial"/>
              </a:rPr>
              <a:t>Q: </a:t>
            </a:r>
          </a:p>
          <a:p>
            <a:pPr marL="989013" lvl="1" indent="-365125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dirty="0">
                <a:latin typeface="+mj-lt"/>
                <a:ea typeface="Arial"/>
                <a:cs typeface="Arial"/>
                <a:sym typeface="Arial"/>
              </a:rPr>
              <a:t>1) Calibrate 5 images to get </a:t>
            </a:r>
            <a:r>
              <a:rPr lang="en-US" altLang="zh-CN" sz="2000" dirty="0">
                <a:latin typeface="+mj-lt"/>
                <a:ea typeface="Arial"/>
                <a:cs typeface="Arial"/>
                <a:sym typeface="Arial"/>
              </a:rPr>
              <a:t>intrinsic, distortion and extrinsic parameters</a:t>
            </a:r>
          </a:p>
          <a:p>
            <a:pPr marL="989013" lvl="1" indent="-365125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dirty="0">
                <a:latin typeface="+mj-lt"/>
                <a:ea typeface="Arial"/>
                <a:cs typeface="Arial"/>
                <a:sym typeface="Arial"/>
              </a:rPr>
              <a:t>2) Input a </a:t>
            </a:r>
            <a:r>
              <a:rPr lang="en-US" sz="2000" dirty="0">
                <a:solidFill>
                  <a:srgbClr val="FF0000"/>
                </a:solidFill>
                <a:latin typeface="+mj-lt"/>
                <a:ea typeface="Arial"/>
                <a:cs typeface="Arial"/>
                <a:sym typeface="Arial"/>
              </a:rPr>
              <a:t>“Word”</a:t>
            </a:r>
            <a:r>
              <a:rPr lang="en-US" sz="2000" dirty="0">
                <a:latin typeface="+mj-lt"/>
                <a:ea typeface="Arial"/>
                <a:cs typeface="Arial"/>
                <a:sym typeface="Arial"/>
              </a:rPr>
              <a:t> less than 6 char</a:t>
            </a:r>
            <a:r>
              <a:rPr lang="en-US" altLang="zh-TW" sz="2000" dirty="0">
                <a:latin typeface="+mj-lt"/>
                <a:ea typeface="Arial"/>
                <a:cs typeface="Arial"/>
                <a:sym typeface="Arial"/>
              </a:rPr>
              <a:t> in English in the </a:t>
            </a:r>
            <a:r>
              <a:rPr lang="en-US" altLang="zh-TW" sz="2000" dirty="0" err="1">
                <a:latin typeface="+mj-lt"/>
                <a:ea typeface="Arial"/>
                <a:cs typeface="Arial"/>
                <a:sym typeface="Arial"/>
              </a:rPr>
              <a:t>textEdit</a:t>
            </a:r>
            <a:r>
              <a:rPr lang="en-US" altLang="zh-TW" sz="2000" dirty="0">
                <a:latin typeface="+mj-lt"/>
                <a:ea typeface="Arial"/>
                <a:cs typeface="Arial"/>
                <a:sym typeface="Arial"/>
              </a:rPr>
              <a:t> box</a:t>
            </a:r>
          </a:p>
          <a:p>
            <a:pPr marL="989013" lvl="1" indent="-365125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dirty="0">
                <a:latin typeface="+mj-lt"/>
                <a:ea typeface="Arial"/>
                <a:cs typeface="Arial"/>
                <a:sym typeface="Arial"/>
              </a:rPr>
              <a:t>3) D</a:t>
            </a:r>
            <a:r>
              <a:rPr lang="en-US" altLang="zh-TW" sz="2000" dirty="0">
                <a:latin typeface="+mj-lt"/>
                <a:ea typeface="Arial"/>
                <a:cs typeface="Arial"/>
                <a:sym typeface="Arial"/>
              </a:rPr>
              <a:t>erive the shape of the</a:t>
            </a:r>
            <a:r>
              <a:rPr lang="en-US" altLang="zh-TW" sz="2000" dirty="0">
                <a:solidFill>
                  <a:srgbClr val="FF0000"/>
                </a:solidFill>
                <a:latin typeface="+mj-lt"/>
                <a:ea typeface="Arial"/>
                <a:cs typeface="Arial"/>
                <a:sym typeface="Arial"/>
              </a:rPr>
              <a:t> “Word”</a:t>
            </a:r>
            <a:r>
              <a:rPr lang="en-US" altLang="zh-TW" sz="2000" dirty="0">
                <a:latin typeface="+mj-lt"/>
                <a:ea typeface="Arial"/>
                <a:cs typeface="Arial"/>
                <a:sym typeface="Arial"/>
              </a:rPr>
              <a:t> by u</a:t>
            </a:r>
            <a:r>
              <a:rPr lang="en-US" sz="2000" dirty="0">
                <a:latin typeface="+mj-lt"/>
                <a:ea typeface="Arial"/>
                <a:cs typeface="Arial"/>
                <a:sym typeface="Arial"/>
              </a:rPr>
              <a:t>sing the provided library</a:t>
            </a:r>
          </a:p>
          <a:p>
            <a:pPr marL="989013" lvl="1" indent="-365125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dirty="0">
                <a:latin typeface="+mj-lt"/>
                <a:ea typeface="Arial"/>
                <a:cs typeface="Arial"/>
                <a:sym typeface="Arial"/>
              </a:rPr>
              <a:t>4) Show the </a:t>
            </a:r>
            <a:r>
              <a:rPr lang="en-US" altLang="zh-TW" sz="2000" dirty="0">
                <a:solidFill>
                  <a:srgbClr val="FF0000"/>
                </a:solidFill>
                <a:latin typeface="+mj-lt"/>
                <a:ea typeface="Arial"/>
                <a:cs typeface="Arial"/>
                <a:sym typeface="Arial"/>
              </a:rPr>
              <a:t>“Word”</a:t>
            </a:r>
            <a:r>
              <a:rPr lang="en-US" altLang="zh-TW" sz="2000" dirty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2000" dirty="0">
                <a:latin typeface="+mj-lt"/>
                <a:ea typeface="Arial"/>
                <a:cs typeface="Arial"/>
                <a:sym typeface="Arial"/>
              </a:rPr>
              <a:t>on the chessboards images(1.bmp to 5.bmp) </a:t>
            </a:r>
          </a:p>
          <a:p>
            <a:pPr marL="989013" lvl="1" indent="-365125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dirty="0">
                <a:latin typeface="+mj-lt"/>
                <a:ea typeface="Arial"/>
                <a:cs typeface="Arial"/>
                <a:sym typeface="Arial"/>
              </a:rPr>
              <a:t>5) </a:t>
            </a:r>
            <a:r>
              <a:rPr lang="en-US" altLang="zh-TW" sz="2000" dirty="0">
                <a:latin typeface="+mj-lt"/>
                <a:ea typeface="Arial"/>
                <a:cs typeface="Arial"/>
                <a:sym typeface="Arial"/>
              </a:rPr>
              <a:t>Show the </a:t>
            </a:r>
            <a:r>
              <a:rPr lang="en-US" altLang="zh-TW" sz="2000" dirty="0">
                <a:solidFill>
                  <a:srgbClr val="FF0000"/>
                </a:solidFill>
                <a:latin typeface="+mj-lt"/>
                <a:ea typeface="Arial"/>
                <a:cs typeface="Arial"/>
                <a:sym typeface="Arial"/>
              </a:rPr>
              <a:t>“Word”</a:t>
            </a:r>
            <a:r>
              <a:rPr lang="en-US" altLang="zh-TW" sz="2000" dirty="0">
                <a:latin typeface="+mj-lt"/>
                <a:ea typeface="Arial"/>
                <a:cs typeface="Arial"/>
                <a:sym typeface="Arial"/>
              </a:rPr>
              <a:t> vertically on the chessboards images(1.bmp to 5.bmp) </a:t>
            </a:r>
            <a:endParaRPr lang="en-US" sz="2000" dirty="0">
              <a:latin typeface="+mj-lt"/>
              <a:ea typeface="Arial"/>
              <a:cs typeface="Arial"/>
              <a:sym typeface="Arial"/>
            </a:endParaRPr>
          </a:p>
          <a:p>
            <a:pPr marL="989013" lvl="1" indent="-365125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dirty="0">
                <a:latin typeface="+mj-lt"/>
                <a:ea typeface="Arial"/>
                <a:cs typeface="Arial"/>
                <a:sym typeface="Arial"/>
              </a:rPr>
              <a:t>6) C</a:t>
            </a:r>
            <a:r>
              <a:rPr lang="en-US" altLang="zh-TW" sz="2000" dirty="0">
                <a:latin typeface="+mj-lt"/>
                <a:ea typeface="Arial"/>
                <a:cs typeface="Arial"/>
                <a:sym typeface="Arial"/>
              </a:rPr>
              <a:t>lick the button to show the </a:t>
            </a:r>
            <a:r>
              <a:rPr lang="en-US" altLang="zh-TW" sz="2000" dirty="0">
                <a:solidFill>
                  <a:srgbClr val="FF0000"/>
                </a:solidFill>
                <a:latin typeface="+mj-lt"/>
                <a:ea typeface="Arial"/>
                <a:cs typeface="Arial"/>
                <a:sym typeface="Arial"/>
              </a:rPr>
              <a:t>“Word”</a:t>
            </a:r>
            <a:r>
              <a:rPr lang="en-US" altLang="zh-TW" sz="2000" dirty="0">
                <a:latin typeface="+mj-lt"/>
                <a:ea typeface="Arial"/>
                <a:cs typeface="Arial"/>
                <a:sym typeface="Arial"/>
              </a:rPr>
              <a:t> on the picture. Show each picture for</a:t>
            </a:r>
            <a:br>
              <a:rPr lang="en-US" altLang="zh-TW" sz="2000" dirty="0">
                <a:latin typeface="+mj-lt"/>
                <a:ea typeface="Arial"/>
                <a:cs typeface="Arial"/>
                <a:sym typeface="Arial"/>
              </a:rPr>
            </a:br>
            <a:r>
              <a:rPr lang="en-US" altLang="zh-TW" sz="2000" dirty="0">
                <a:latin typeface="+mj-lt"/>
                <a:ea typeface="Arial"/>
                <a:cs typeface="Arial"/>
                <a:sym typeface="Arial"/>
              </a:rPr>
              <a:t>1 second (total 5 images)</a:t>
            </a:r>
            <a:endParaRPr lang="en-US" altLang="zh-TW" sz="2000" dirty="0">
              <a:latin typeface="+mj-lt"/>
            </a:endParaRPr>
          </a:p>
          <a:p>
            <a:pPr marL="342900" lvl="1" indent="0">
              <a:lnSpc>
                <a:spcPct val="100000"/>
              </a:lnSpc>
              <a:buSzPct val="25000"/>
              <a:buNone/>
            </a:pPr>
            <a:endParaRPr lang="en-US" sz="1800" dirty="0">
              <a:latin typeface="+mj-lt"/>
            </a:endParaRPr>
          </a:p>
        </p:txBody>
      </p:sp>
      <p:sp>
        <p:nvSpPr>
          <p:cNvPr id="36" name="Shape 159">
            <a:extLst>
              <a:ext uri="{FF2B5EF4-FFF2-40B4-BE49-F238E27FC236}">
                <a16:creationId xmlns:a16="http://schemas.microsoft.com/office/drawing/2014/main" id="{58F8598B-9005-4BAA-8BC0-9BA0A9560D7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-5643"/>
            <a:ext cx="5754159" cy="486000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marL="1949054" indent="-1949054">
              <a:buSzPct val="25000"/>
            </a:pPr>
            <a:r>
              <a:rPr lang="en-US" altLang="zh-TW" sz="2800" b="1" dirty="0">
                <a:ea typeface="Arial"/>
                <a:cs typeface="Arial"/>
                <a:sym typeface="Arial"/>
              </a:rPr>
              <a:t>2</a:t>
            </a:r>
            <a:r>
              <a:rPr lang="en-US" sz="2800" b="1" dirty="0">
                <a:ea typeface="Arial"/>
                <a:cs typeface="Arial"/>
                <a:sym typeface="Arial"/>
              </a:rPr>
              <a:t>. (20%) </a:t>
            </a:r>
            <a:r>
              <a:rPr lang="en-US" altLang="zh-TW" sz="2800" b="1" dirty="0">
                <a:cs typeface="Arial"/>
              </a:rPr>
              <a:t>Augmented Reality 	</a:t>
            </a:r>
            <a:endParaRPr lang="en-US" sz="2800" b="1" dirty="0">
              <a:cs typeface="Arial"/>
              <a:sym typeface="Arial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62EE3A53-9FB6-44AB-B489-070CED622BC8}"/>
              </a:ext>
            </a:extLst>
          </p:cNvPr>
          <p:cNvSpPr txBox="1"/>
          <p:nvPr/>
        </p:nvSpPr>
        <p:spPr>
          <a:xfrm>
            <a:off x="692006" y="3616143"/>
            <a:ext cx="8128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TW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j-lt"/>
                <a:cs typeface="Arial"/>
                <a:sym typeface="Arial"/>
              </a:rPr>
              <a:t>Demo:</a:t>
            </a:r>
            <a:endParaRPr lang="zh-CN" altLang="en-US" dirty="0">
              <a:latin typeface="+mj-lt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6084620" y="3616143"/>
            <a:ext cx="275534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7188" indent="-357188"/>
            <a:r>
              <a:rPr lang="en-US" altLang="zh-TW" sz="1600" dirty="0">
                <a:latin typeface="+mj-lt"/>
              </a:rPr>
              <a:t>Hint : Textbook Chapter 11,  </a:t>
            </a:r>
          </a:p>
          <a:p>
            <a:pPr marL="357188" lvl="1" indent="-357188"/>
            <a:r>
              <a:rPr lang="en-US" altLang="zh-TW" sz="1600" dirty="0">
                <a:latin typeface="+mj-lt"/>
              </a:rPr>
              <a:t>	   p.387~395 Calibration</a:t>
            </a:r>
          </a:p>
          <a:p>
            <a:pPr marL="357188" lvl="1" indent="-357188"/>
            <a:r>
              <a:rPr lang="en-US" altLang="zh-TW" sz="1600" dirty="0">
                <a:latin typeface="+mj-lt"/>
              </a:rPr>
              <a:t>	   p.405~412 Projection </a:t>
            </a:r>
            <a:endParaRPr lang="zh-TW" altLang="en-US" sz="1600" dirty="0">
              <a:latin typeface="+mj-lt"/>
            </a:endParaRPr>
          </a:p>
        </p:txBody>
      </p:sp>
      <p:sp>
        <p:nvSpPr>
          <p:cNvPr id="46" name="Rectangle 1">
            <a:extLst>
              <a:ext uri="{FF2B5EF4-FFF2-40B4-BE49-F238E27FC236}">
                <a16:creationId xmlns:a16="http://schemas.microsoft.com/office/drawing/2014/main" id="{B0D83AFC-28C7-4A9E-9290-A83BA0111B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58684" y="4447140"/>
            <a:ext cx="198039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7188" indent="-357188"/>
            <a:r>
              <a:rPr lang="en-US" altLang="zh-CN" sz="1600" dirty="0">
                <a:latin typeface="+mj-lt"/>
              </a:rPr>
              <a:t>cv2.</a:t>
            </a:r>
            <a:r>
              <a:rPr lang="zh-CN" altLang="zh-CN" sz="1600" dirty="0">
                <a:latin typeface="+mj-lt"/>
              </a:rPr>
              <a:t>calibrateCamera</a:t>
            </a:r>
            <a:r>
              <a:rPr lang="en-US" altLang="zh-CN" sz="1600" dirty="0">
                <a:latin typeface="+mj-lt"/>
              </a:rPr>
              <a:t>()</a:t>
            </a:r>
          </a:p>
          <a:p>
            <a:pPr marL="357188" indent="-357188"/>
            <a:r>
              <a:rPr lang="en-US" altLang="zh-CN" sz="1600" dirty="0">
                <a:latin typeface="+mj-lt"/>
              </a:rPr>
              <a:t>cv2.projectPoints()</a:t>
            </a:r>
          </a:p>
        </p:txBody>
      </p:sp>
      <p:pic>
        <p:nvPicPr>
          <p:cNvPr id="5" name="20221003_155642">
            <a:hlinkClick r:id="" action="ppaction://media"/>
            <a:extLst>
              <a:ext uri="{FF2B5EF4-FFF2-40B4-BE49-F238E27FC236}">
                <a16:creationId xmlns:a16="http://schemas.microsoft.com/office/drawing/2014/main" id="{2CF9CC54-5311-5933-6282-B9B59A70EF8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04892" y="3800809"/>
            <a:ext cx="4184707" cy="2985833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DC8450B0-ADCD-395B-A4AB-0D38D30A86DF}"/>
              </a:ext>
            </a:extLst>
          </p:cNvPr>
          <p:cNvSpPr txBox="1"/>
          <p:nvPr/>
        </p:nvSpPr>
        <p:spPr>
          <a:xfrm>
            <a:off x="7548880" y="0"/>
            <a:ext cx="15951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>
                <a:latin typeface="+mj-lt"/>
                <a:cs typeface="Arial" panose="020B0604020202020204" pitchFamily="34" charset="0"/>
              </a:rPr>
              <a:t>(</a:t>
            </a:r>
            <a:r>
              <a:rPr lang="zh-CN" altLang="en-US" sz="1800" dirty="0">
                <a:latin typeface="+mj-lt"/>
                <a:ea typeface="新細明體" panose="02020500000000000000" pitchFamily="18" charset="-120"/>
                <a:cs typeface="Arial" panose="020B0604020202020204" pitchFamily="34" charset="0"/>
              </a:rPr>
              <a:t>出題</a:t>
            </a:r>
            <a:r>
              <a:rPr lang="zh-TW" altLang="en-US" sz="1800" dirty="0">
                <a:latin typeface="+mj-lt"/>
                <a:ea typeface="新細明體" panose="02020500000000000000" pitchFamily="18" charset="-120"/>
                <a:cs typeface="Arial" panose="020B0604020202020204" pitchFamily="34" charset="0"/>
              </a:rPr>
              <a:t>：</a:t>
            </a:r>
            <a:r>
              <a:rPr lang="en-US" altLang="zh-CN" sz="1800" dirty="0">
                <a:latin typeface="+mj-lt"/>
                <a:cs typeface="Arial" panose="020B0604020202020204" pitchFamily="34" charset="0"/>
              </a:rPr>
              <a:t>Ming</a:t>
            </a:r>
            <a:r>
              <a:rPr lang="en-US" altLang="zh-TW" sz="1800" dirty="0">
                <a:latin typeface="+mj-lt"/>
                <a:cs typeface="Arial" panose="020B0604020202020204" pitchFamily="34" charset="0"/>
              </a:rPr>
              <a:t>)</a:t>
            </a:r>
            <a:endParaRPr lang="zh-TW" altLang="en-US" sz="1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90585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42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544723" y="640211"/>
            <a:ext cx="8328042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  <a:tabLst>
                <a:tab pos="266700" algn="l"/>
              </a:tabLst>
            </a:pPr>
            <a:r>
              <a:rPr lang="en-US" altLang="zh-TW" sz="1600" dirty="0">
                <a:latin typeface="+mj-lt"/>
              </a:rPr>
              <a:t>How to use the library: </a:t>
            </a:r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(alphabet_lib_onboard.txt, alphabet_lib_vertical.txt)</a:t>
            </a:r>
          </a:p>
          <a:p>
            <a:pPr marL="657225" lvl="1" indent="-285750">
              <a:buFont typeface="Arial" panose="020B0604020202020204" pitchFamily="34" charset="0"/>
              <a:buChar char="–"/>
            </a:pPr>
            <a:r>
              <a:rPr lang="en-US" altLang="zh-TW" dirty="0">
                <a:latin typeface="+mj-lt"/>
              </a:rPr>
              <a:t>Use </a:t>
            </a:r>
            <a:r>
              <a:rPr lang="en-US" altLang="zh-TW" dirty="0" err="1">
                <a:latin typeface="+mj-lt"/>
              </a:rPr>
              <a:t>OpenCV</a:t>
            </a:r>
            <a:r>
              <a:rPr lang="en-US" altLang="zh-TW" dirty="0">
                <a:latin typeface="+mj-lt"/>
              </a:rPr>
              <a:t> function to read and derive the array or matrix of the char</a:t>
            </a:r>
            <a:br>
              <a:rPr lang="en-US" altLang="zh-TW" dirty="0">
                <a:latin typeface="+mj-lt"/>
              </a:rPr>
            </a:br>
            <a:r>
              <a:rPr lang="en-US" altLang="zh-TW" dirty="0">
                <a:latin typeface="+mj-lt"/>
              </a:rPr>
              <a:t>Here take </a:t>
            </a:r>
            <a:r>
              <a:rPr lang="en-US" altLang="zh-TW" dirty="0">
                <a:solidFill>
                  <a:srgbClr val="FF0000"/>
                </a:solidFill>
                <a:latin typeface="+mj-lt"/>
              </a:rPr>
              <a:t>‘K’</a:t>
            </a:r>
            <a:r>
              <a:rPr lang="en-US" altLang="zh-TW" dirty="0">
                <a:latin typeface="+mj-lt"/>
              </a:rPr>
              <a:t> in </a:t>
            </a:r>
            <a:r>
              <a:rPr lang="en-US" altLang="zh-TW" dirty="0">
                <a:solidFill>
                  <a:srgbClr val="FF0000"/>
                </a:solidFill>
                <a:latin typeface="+mj-lt"/>
              </a:rPr>
              <a:t>'alphabet_lib_onboard.txt'</a:t>
            </a:r>
            <a:r>
              <a:rPr lang="en-US" altLang="zh-TW" dirty="0">
                <a:latin typeface="+mj-lt"/>
              </a:rPr>
              <a:t> for example</a:t>
            </a:r>
            <a:br>
              <a:rPr lang="en-US" altLang="zh-TW" dirty="0">
                <a:latin typeface="+mj-lt"/>
              </a:rPr>
            </a:br>
            <a:br>
              <a:rPr lang="en-US" altLang="zh-TW" dirty="0">
                <a:latin typeface="+mj-lt"/>
              </a:rPr>
            </a:br>
            <a:r>
              <a:rPr lang="en-US" altLang="zh-TW" dirty="0">
                <a:latin typeface="+mj-lt"/>
              </a:rPr>
              <a:t>Ex (Python): </a:t>
            </a:r>
            <a:br>
              <a:rPr lang="en-US" altLang="zh-TW" dirty="0">
                <a:latin typeface="+mj-lt"/>
              </a:rPr>
            </a:br>
            <a:r>
              <a:rPr lang="en-US" altLang="zh-TW" dirty="0">
                <a:latin typeface="+mj-lt"/>
              </a:rPr>
              <a:t>fs = cv2.FileStorage(</a:t>
            </a:r>
            <a:r>
              <a:rPr lang="en-US" altLang="zh-TW" dirty="0">
                <a:solidFill>
                  <a:srgbClr val="FF0000"/>
                </a:solidFill>
                <a:latin typeface="+mj-lt"/>
              </a:rPr>
              <a:t>'alphabet_lib_onboard.txt'</a:t>
            </a:r>
            <a:r>
              <a:rPr lang="en-US" altLang="zh-TW" dirty="0">
                <a:latin typeface="+mj-lt"/>
              </a:rPr>
              <a:t>, cv2.FILE_STORAGE_READ)</a:t>
            </a:r>
            <a:br>
              <a:rPr lang="en-US" altLang="zh-TW" dirty="0">
                <a:latin typeface="+mj-lt"/>
              </a:rPr>
            </a:br>
            <a:r>
              <a:rPr lang="en-US" altLang="zh-TW" dirty="0" err="1">
                <a:latin typeface="+mj-lt"/>
              </a:rPr>
              <a:t>ch</a:t>
            </a:r>
            <a:r>
              <a:rPr lang="en-US" altLang="zh-TW" dirty="0">
                <a:latin typeface="+mj-lt"/>
              </a:rPr>
              <a:t> = </a:t>
            </a:r>
            <a:r>
              <a:rPr lang="en-US" altLang="zh-TW" dirty="0" err="1">
                <a:latin typeface="+mj-lt"/>
              </a:rPr>
              <a:t>fs.getNode</a:t>
            </a:r>
            <a:r>
              <a:rPr lang="en-US" altLang="zh-TW" dirty="0">
                <a:latin typeface="+mj-lt"/>
              </a:rPr>
              <a:t>(‘K’).mat() </a:t>
            </a:r>
            <a:r>
              <a:rPr lang="en-US" altLang="zh-TW" dirty="0">
                <a:latin typeface="+mj-lt"/>
                <a:sym typeface="Wingdings" panose="05000000000000000000" pitchFamily="2" charset="2"/>
              </a:rPr>
              <a:t> get the lines of ‘K’</a:t>
            </a:r>
            <a:br>
              <a:rPr lang="en-US" altLang="zh-TW" dirty="0">
                <a:latin typeface="+mj-lt"/>
                <a:sym typeface="Wingdings" panose="05000000000000000000" pitchFamily="2" charset="2"/>
              </a:rPr>
            </a:br>
            <a:endParaRPr lang="en-US" altLang="zh-TW" dirty="0">
              <a:latin typeface="+mj-lt"/>
              <a:sym typeface="Wingdings" panose="05000000000000000000" pitchFamily="2" charset="2"/>
            </a:endParaRPr>
          </a:p>
          <a:p>
            <a:r>
              <a:rPr lang="en-US" altLang="zh-TW" dirty="0">
                <a:latin typeface="+mj-lt"/>
                <a:sym typeface="Wingdings" panose="05000000000000000000" pitchFamily="2" charset="2"/>
              </a:rPr>
              <a:t>		</a:t>
            </a:r>
            <a:r>
              <a:rPr lang="en-US" altLang="zh-TW" dirty="0" err="1">
                <a:latin typeface="+mj-lt"/>
                <a:sym typeface="Wingdings" panose="05000000000000000000" pitchFamily="2" charset="2"/>
              </a:rPr>
              <a:t>ch</a:t>
            </a:r>
            <a:r>
              <a:rPr lang="en-US" altLang="zh-TW" dirty="0">
                <a:latin typeface="+mj-lt"/>
                <a:sym typeface="Wingdings" panose="05000000000000000000" pitchFamily="2" charset="2"/>
              </a:rPr>
              <a:t> = [</a:t>
            </a:r>
            <a:r>
              <a:rPr lang="en-US" altLang="zh-TW" dirty="0">
                <a:solidFill>
                  <a:srgbClr val="FF0000"/>
                </a:solidFill>
                <a:latin typeface="+mj-lt"/>
                <a:sym typeface="Wingdings" panose="05000000000000000000" pitchFamily="2" charset="2"/>
              </a:rPr>
              <a:t>[[2, 2, 0], [2, 0, 0]]</a:t>
            </a:r>
            <a:r>
              <a:rPr lang="en-US" altLang="zh-TW" dirty="0">
                <a:latin typeface="+mj-lt"/>
                <a:sym typeface="Wingdings" panose="05000000000000000000" pitchFamily="2" charset="2"/>
              </a:rPr>
              <a:t>,</a:t>
            </a:r>
            <a:br>
              <a:rPr lang="en-US" altLang="zh-TW" dirty="0">
                <a:latin typeface="+mj-lt"/>
                <a:sym typeface="Wingdings" panose="05000000000000000000" pitchFamily="2" charset="2"/>
              </a:rPr>
            </a:br>
            <a:r>
              <a:rPr lang="en-US" altLang="zh-TW" dirty="0">
                <a:latin typeface="+mj-lt"/>
                <a:sym typeface="Wingdings" panose="05000000000000000000" pitchFamily="2" charset="2"/>
              </a:rPr>
              <a:t>		         </a:t>
            </a:r>
            <a:r>
              <a:rPr lang="en-US" altLang="zh-TW" dirty="0">
                <a:solidFill>
                  <a:srgbClr val="00B0F0"/>
                </a:solidFill>
                <a:latin typeface="+mj-lt"/>
                <a:sym typeface="Wingdings" panose="05000000000000000000" pitchFamily="2" charset="2"/>
              </a:rPr>
              <a:t>[[0, 2, 0], [2, 1, 0]]</a:t>
            </a:r>
            <a:r>
              <a:rPr lang="en-US" altLang="zh-TW" dirty="0">
                <a:latin typeface="+mj-lt"/>
                <a:sym typeface="Wingdings" panose="05000000000000000000" pitchFamily="2" charset="2"/>
              </a:rPr>
              <a:t>,</a:t>
            </a:r>
          </a:p>
          <a:p>
            <a:r>
              <a:rPr lang="en-US" altLang="zh-TW" dirty="0">
                <a:solidFill>
                  <a:srgbClr val="00B050"/>
                </a:solidFill>
                <a:latin typeface="+mj-lt"/>
                <a:sym typeface="Wingdings" panose="05000000000000000000" pitchFamily="2" charset="2"/>
              </a:rPr>
              <a:t>		         [[2, 1, 0], [0, 0, 0]]</a:t>
            </a:r>
            <a:r>
              <a:rPr lang="en-US" altLang="zh-TW" dirty="0">
                <a:latin typeface="+mj-lt"/>
                <a:sym typeface="Wingdings" panose="05000000000000000000" pitchFamily="2" charset="2"/>
              </a:rPr>
              <a:t>]</a:t>
            </a:r>
            <a:br>
              <a:rPr lang="en-US" altLang="zh-TW" dirty="0">
                <a:latin typeface="+mj-lt"/>
                <a:sym typeface="Wingdings" panose="05000000000000000000" pitchFamily="2" charset="2"/>
              </a:rPr>
            </a:br>
            <a:endParaRPr lang="en-US" altLang="zh-TW" dirty="0">
              <a:latin typeface="+mj-lt"/>
            </a:endParaRPr>
          </a:p>
          <a:p>
            <a:pPr marL="657225" lvl="1" indent="-285750">
              <a:buFont typeface="Arial" panose="020B0604020202020204" pitchFamily="34" charset="0"/>
              <a:buChar char="–"/>
            </a:pPr>
            <a:r>
              <a:rPr lang="en-US" altLang="zh-TW" dirty="0">
                <a:latin typeface="+mj-lt"/>
                <a:sym typeface="Wingdings" panose="05000000000000000000" pitchFamily="2" charset="2"/>
              </a:rPr>
              <a:t>‘K’</a:t>
            </a:r>
            <a:r>
              <a:rPr lang="zh-TW" altLang="en-US" dirty="0">
                <a:latin typeface="+mj-lt"/>
                <a:sym typeface="Wingdings" panose="05000000000000000000" pitchFamily="2" charset="2"/>
              </a:rPr>
              <a:t> </a:t>
            </a:r>
            <a:r>
              <a:rPr lang="en-US" altLang="zh-TW" dirty="0">
                <a:latin typeface="+mj-lt"/>
                <a:sym typeface="Wingdings" panose="05000000000000000000" pitchFamily="2" charset="2"/>
              </a:rPr>
              <a:t>consist of 3 lines, so the </a:t>
            </a:r>
            <a:r>
              <a:rPr lang="en-US" altLang="zh-TW" dirty="0">
                <a:solidFill>
                  <a:srgbClr val="FF0000"/>
                </a:solidFill>
                <a:latin typeface="+mj-lt"/>
                <a:sym typeface="Wingdings" panose="05000000000000000000" pitchFamily="2" charset="2"/>
              </a:rPr>
              <a:t>‘</a:t>
            </a:r>
            <a:r>
              <a:rPr lang="en-US" altLang="zh-TW" dirty="0" err="1">
                <a:solidFill>
                  <a:srgbClr val="FF0000"/>
                </a:solidFill>
                <a:latin typeface="+mj-lt"/>
                <a:sym typeface="Wingdings" panose="05000000000000000000" pitchFamily="2" charset="2"/>
              </a:rPr>
              <a:t>ch</a:t>
            </a:r>
            <a:r>
              <a:rPr lang="en-US" altLang="zh-TW" dirty="0">
                <a:solidFill>
                  <a:srgbClr val="FF0000"/>
                </a:solidFill>
                <a:latin typeface="+mj-lt"/>
                <a:sym typeface="Wingdings" panose="05000000000000000000" pitchFamily="2" charset="2"/>
              </a:rPr>
              <a:t> array’ </a:t>
            </a:r>
            <a:r>
              <a:rPr lang="en-US" altLang="zh-TW" dirty="0">
                <a:latin typeface="+mj-lt"/>
                <a:sym typeface="Wingdings" panose="05000000000000000000" pitchFamily="2" charset="2"/>
              </a:rPr>
              <a:t>consists 3 pairs of 3D coordinates in Word Frame representing two ends of the line shown in the upper right image.</a:t>
            </a:r>
          </a:p>
          <a:p>
            <a:pPr marL="361950" lvl="1" indent="-342900">
              <a:buFont typeface="+mj-lt"/>
              <a:buAutoNum type="arabicParenR" startAt="2"/>
            </a:pPr>
            <a:r>
              <a:rPr lang="en-US" altLang="zh-TW" dirty="0">
                <a:latin typeface="+mj-lt"/>
              </a:rPr>
              <a:t>Chessboard Coordinates</a:t>
            </a:r>
          </a:p>
          <a:p>
            <a:pPr marL="628650" lvl="1" indent="-285750">
              <a:buFont typeface="Arial" panose="020B0604020202020204" pitchFamily="34" charset="0"/>
              <a:buChar char="–"/>
            </a:pPr>
            <a:r>
              <a:rPr lang="en-US" altLang="zh-TW" dirty="0">
                <a:latin typeface="+mj-lt"/>
                <a:sym typeface="Wingdings" panose="05000000000000000000" pitchFamily="2" charset="2"/>
              </a:rPr>
              <a:t>The chessboard x, y, z axis and (0,0,0) coordinate are shown in the bottom left image</a:t>
            </a:r>
          </a:p>
          <a:p>
            <a:pPr marL="628650" lvl="3" indent="-285750">
              <a:buFont typeface="Arial" panose="020B0604020202020204" pitchFamily="34" charset="0"/>
              <a:buChar char="–"/>
            </a:pPr>
            <a:r>
              <a:rPr lang="en-US" altLang="zh-TW" dirty="0">
                <a:latin typeface="+mj-lt"/>
                <a:sym typeface="Wingdings" panose="05000000000000000000" pitchFamily="2" charset="2"/>
              </a:rPr>
              <a:t>Each Char should be place in the order and position shown in the bottom right image</a:t>
            </a:r>
          </a:p>
          <a:p>
            <a:pPr marL="342900" indent="-342900">
              <a:buAutoNum type="arabicParenR" startAt="2"/>
            </a:pPr>
            <a:endParaRPr lang="en-US" altLang="zh-TW" dirty="0">
              <a:latin typeface="+mj-lt"/>
            </a:endParaRPr>
          </a:p>
          <a:p>
            <a:endParaRPr lang="en-US" altLang="zh-TW" dirty="0">
              <a:latin typeface="+mj-lt"/>
              <a:sym typeface="Wingdings" panose="05000000000000000000" pitchFamily="2" charset="2"/>
            </a:endParaRPr>
          </a:p>
        </p:txBody>
      </p:sp>
      <p:grpSp>
        <p:nvGrpSpPr>
          <p:cNvPr id="36" name="群組 35"/>
          <p:cNvGrpSpPr/>
          <p:nvPr/>
        </p:nvGrpSpPr>
        <p:grpSpPr>
          <a:xfrm>
            <a:off x="7047252" y="721215"/>
            <a:ext cx="2097755" cy="1771862"/>
            <a:chOff x="5700803" y="2001083"/>
            <a:chExt cx="2968661" cy="2507470"/>
          </a:xfrm>
        </p:grpSpPr>
        <p:grpSp>
          <p:nvGrpSpPr>
            <p:cNvPr id="19" name="群組 18"/>
            <p:cNvGrpSpPr/>
            <p:nvPr/>
          </p:nvGrpSpPr>
          <p:grpSpPr>
            <a:xfrm>
              <a:off x="5700803" y="2001083"/>
              <a:ext cx="2968661" cy="2507470"/>
              <a:chOff x="4551702" y="2886300"/>
              <a:chExt cx="2968661" cy="2507470"/>
            </a:xfrm>
          </p:grpSpPr>
          <p:sp>
            <p:nvSpPr>
              <p:cNvPr id="9" name="文字方塊 8"/>
              <p:cNvSpPr txBox="1"/>
              <p:nvPr/>
            </p:nvSpPr>
            <p:spPr>
              <a:xfrm>
                <a:off x="6685098" y="5001772"/>
                <a:ext cx="835265" cy="391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200" dirty="0">
                    <a:latin typeface="+mj-lt"/>
                  </a:rPr>
                  <a:t>(0,0,0)</a:t>
                </a:r>
                <a:endParaRPr lang="zh-TW" altLang="en-US" sz="1200" dirty="0">
                  <a:latin typeface="+mj-lt"/>
                </a:endParaRPr>
              </a:p>
            </p:txBody>
          </p:sp>
          <p:sp>
            <p:nvSpPr>
              <p:cNvPr id="10" name="文字方塊 9"/>
              <p:cNvSpPr txBox="1"/>
              <p:nvPr/>
            </p:nvSpPr>
            <p:spPr>
              <a:xfrm>
                <a:off x="4573428" y="2889996"/>
                <a:ext cx="835265" cy="391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200" dirty="0">
                    <a:latin typeface="+mj-lt"/>
                  </a:rPr>
                  <a:t>(2,2,0)</a:t>
                </a:r>
                <a:endParaRPr lang="zh-TW" altLang="en-US" sz="1200" dirty="0">
                  <a:latin typeface="+mj-lt"/>
                </a:endParaRPr>
              </a:p>
            </p:txBody>
          </p:sp>
          <p:grpSp>
            <p:nvGrpSpPr>
              <p:cNvPr id="15" name="群組 14"/>
              <p:cNvGrpSpPr/>
              <p:nvPr/>
            </p:nvGrpSpPr>
            <p:grpSpPr>
              <a:xfrm>
                <a:off x="5335098" y="3211243"/>
                <a:ext cx="1800000" cy="1800000"/>
                <a:chOff x="3365771" y="2831864"/>
                <a:chExt cx="1800000" cy="1800000"/>
              </a:xfrm>
            </p:grpSpPr>
            <p:sp>
              <p:nvSpPr>
                <p:cNvPr id="11" name="矩形 10"/>
                <p:cNvSpPr/>
                <p:nvPr/>
              </p:nvSpPr>
              <p:spPr>
                <a:xfrm>
                  <a:off x="3365771" y="2831864"/>
                  <a:ext cx="900000" cy="90000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200">
                    <a:latin typeface="+mj-lt"/>
                  </a:endParaRPr>
                </a:p>
              </p:txBody>
            </p:sp>
            <p:sp>
              <p:nvSpPr>
                <p:cNvPr id="12" name="矩形 11"/>
                <p:cNvSpPr/>
                <p:nvPr/>
              </p:nvSpPr>
              <p:spPr>
                <a:xfrm>
                  <a:off x="4265771" y="2831864"/>
                  <a:ext cx="900000" cy="90000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200">
                    <a:latin typeface="+mj-lt"/>
                  </a:endParaRPr>
                </a:p>
              </p:txBody>
            </p:sp>
            <p:sp>
              <p:nvSpPr>
                <p:cNvPr id="13" name="矩形 12"/>
                <p:cNvSpPr/>
                <p:nvPr/>
              </p:nvSpPr>
              <p:spPr>
                <a:xfrm>
                  <a:off x="3365771" y="3731864"/>
                  <a:ext cx="900000" cy="90000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200">
                    <a:latin typeface="+mj-lt"/>
                  </a:endParaRPr>
                </a:p>
              </p:txBody>
            </p:sp>
            <p:sp>
              <p:nvSpPr>
                <p:cNvPr id="14" name="矩形 13"/>
                <p:cNvSpPr/>
                <p:nvPr/>
              </p:nvSpPr>
              <p:spPr>
                <a:xfrm>
                  <a:off x="4265771" y="3731864"/>
                  <a:ext cx="900000" cy="90000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200">
                    <a:latin typeface="+mj-lt"/>
                  </a:endParaRPr>
                </a:p>
              </p:txBody>
            </p:sp>
          </p:grpSp>
          <p:sp>
            <p:nvSpPr>
              <p:cNvPr id="16" name="文字方塊 15"/>
              <p:cNvSpPr txBox="1"/>
              <p:nvPr/>
            </p:nvSpPr>
            <p:spPr>
              <a:xfrm>
                <a:off x="4551702" y="4901646"/>
                <a:ext cx="835265" cy="391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200" dirty="0">
                    <a:latin typeface="+mj-lt"/>
                  </a:rPr>
                  <a:t>(2,0,0)</a:t>
                </a:r>
                <a:endParaRPr lang="zh-TW" altLang="en-US" sz="1200" dirty="0">
                  <a:latin typeface="+mj-lt"/>
                </a:endParaRPr>
              </a:p>
            </p:txBody>
          </p:sp>
          <p:sp>
            <p:nvSpPr>
              <p:cNvPr id="17" name="文字方塊 16"/>
              <p:cNvSpPr txBox="1"/>
              <p:nvPr/>
            </p:nvSpPr>
            <p:spPr>
              <a:xfrm>
                <a:off x="4573428" y="3895802"/>
                <a:ext cx="835265" cy="391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200" dirty="0">
                    <a:latin typeface="+mj-lt"/>
                  </a:rPr>
                  <a:t>(2,1,0)</a:t>
                </a:r>
                <a:endParaRPr lang="zh-TW" altLang="en-US" sz="1200" dirty="0">
                  <a:latin typeface="+mj-lt"/>
                </a:endParaRPr>
              </a:p>
            </p:txBody>
          </p:sp>
          <p:sp>
            <p:nvSpPr>
              <p:cNvPr id="18" name="文字方塊 17"/>
              <p:cNvSpPr txBox="1"/>
              <p:nvPr/>
            </p:nvSpPr>
            <p:spPr>
              <a:xfrm>
                <a:off x="6685098" y="2886300"/>
                <a:ext cx="835265" cy="391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200" dirty="0">
                    <a:latin typeface="+mj-lt"/>
                  </a:rPr>
                  <a:t>(0,2,0)</a:t>
                </a:r>
                <a:endParaRPr lang="zh-TW" altLang="en-US" sz="1200" dirty="0">
                  <a:latin typeface="+mj-lt"/>
                </a:endParaRPr>
              </a:p>
            </p:txBody>
          </p:sp>
        </p:grpSp>
        <p:cxnSp>
          <p:nvCxnSpPr>
            <p:cNvPr id="21" name="直線接點 20"/>
            <p:cNvCxnSpPr/>
            <p:nvPr/>
          </p:nvCxnSpPr>
          <p:spPr>
            <a:xfrm>
              <a:off x="6484199" y="2326026"/>
              <a:ext cx="0" cy="1800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接點 21"/>
            <p:cNvCxnSpPr/>
            <p:nvPr/>
          </p:nvCxnSpPr>
          <p:spPr>
            <a:xfrm flipH="1">
              <a:off x="6484198" y="2326026"/>
              <a:ext cx="1800001" cy="900000"/>
            </a:xfrm>
            <a:prstGeom prst="line">
              <a:avLst/>
            </a:prstGeom>
            <a:ln w="190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線接點 24"/>
            <p:cNvCxnSpPr/>
            <p:nvPr/>
          </p:nvCxnSpPr>
          <p:spPr>
            <a:xfrm flipH="1" flipV="1">
              <a:off x="6515458" y="3243192"/>
              <a:ext cx="1768741" cy="881242"/>
            </a:xfrm>
            <a:prstGeom prst="line">
              <a:avLst/>
            </a:prstGeom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群組 77"/>
          <p:cNvGrpSpPr/>
          <p:nvPr/>
        </p:nvGrpSpPr>
        <p:grpSpPr>
          <a:xfrm>
            <a:off x="5278157" y="4428469"/>
            <a:ext cx="2051144" cy="2051144"/>
            <a:chOff x="-1835910" y="123824"/>
            <a:chExt cx="6750809" cy="6750809"/>
          </a:xfrm>
        </p:grpSpPr>
        <p:pic>
          <p:nvPicPr>
            <p:cNvPr id="37" name="圖片 3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835910" y="123824"/>
              <a:ext cx="6750809" cy="6750809"/>
            </a:xfrm>
            <a:prstGeom prst="rect">
              <a:avLst/>
            </a:prstGeom>
          </p:spPr>
        </p:pic>
        <p:grpSp>
          <p:nvGrpSpPr>
            <p:cNvPr id="27" name="群組 26"/>
            <p:cNvGrpSpPr/>
            <p:nvPr/>
          </p:nvGrpSpPr>
          <p:grpSpPr>
            <a:xfrm>
              <a:off x="776814" y="2447925"/>
              <a:ext cx="750201" cy="814826"/>
              <a:chOff x="776814" y="2447925"/>
              <a:chExt cx="750201" cy="814826"/>
            </a:xfrm>
          </p:grpSpPr>
          <p:cxnSp>
            <p:nvCxnSpPr>
              <p:cNvPr id="3" name="直線接點 2"/>
              <p:cNvCxnSpPr/>
              <p:nvPr/>
            </p:nvCxnSpPr>
            <p:spPr>
              <a:xfrm>
                <a:off x="790575" y="2524125"/>
                <a:ext cx="9525" cy="738626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線接點 22"/>
              <p:cNvCxnSpPr/>
              <p:nvPr/>
            </p:nvCxnSpPr>
            <p:spPr>
              <a:xfrm flipV="1">
                <a:off x="800100" y="2447925"/>
                <a:ext cx="726915" cy="76200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線接點 23"/>
              <p:cNvCxnSpPr/>
              <p:nvPr/>
            </p:nvCxnSpPr>
            <p:spPr>
              <a:xfrm>
                <a:off x="1520505" y="2447925"/>
                <a:ext cx="0" cy="742950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線接點 28"/>
              <p:cNvCxnSpPr/>
              <p:nvPr/>
            </p:nvCxnSpPr>
            <p:spPr>
              <a:xfrm flipV="1">
                <a:off x="776814" y="3184389"/>
                <a:ext cx="726915" cy="76200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1" name="群組 30"/>
            <p:cNvGrpSpPr/>
            <p:nvPr/>
          </p:nvGrpSpPr>
          <p:grpSpPr>
            <a:xfrm>
              <a:off x="1841384" y="2346189"/>
              <a:ext cx="804713" cy="797938"/>
              <a:chOff x="746065" y="2424551"/>
              <a:chExt cx="804713" cy="797938"/>
            </a:xfrm>
          </p:grpSpPr>
          <p:cxnSp>
            <p:nvCxnSpPr>
              <p:cNvPr id="32" name="直線接點 31"/>
              <p:cNvCxnSpPr/>
              <p:nvPr/>
            </p:nvCxnSpPr>
            <p:spPr>
              <a:xfrm>
                <a:off x="763664" y="2484944"/>
                <a:ext cx="36435" cy="737545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線接點 32"/>
              <p:cNvCxnSpPr/>
              <p:nvPr/>
            </p:nvCxnSpPr>
            <p:spPr>
              <a:xfrm flipV="1">
                <a:off x="746065" y="2424551"/>
                <a:ext cx="726915" cy="76200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線接點 33"/>
              <p:cNvCxnSpPr/>
              <p:nvPr/>
            </p:nvCxnSpPr>
            <p:spPr>
              <a:xfrm>
                <a:off x="1503252" y="2424551"/>
                <a:ext cx="47526" cy="742950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線接點 34"/>
              <p:cNvCxnSpPr/>
              <p:nvPr/>
            </p:nvCxnSpPr>
            <p:spPr>
              <a:xfrm flipV="1">
                <a:off x="793222" y="3167501"/>
                <a:ext cx="754301" cy="54988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3" name="群組 42"/>
            <p:cNvGrpSpPr/>
            <p:nvPr/>
          </p:nvGrpSpPr>
          <p:grpSpPr>
            <a:xfrm>
              <a:off x="2983659" y="2232750"/>
              <a:ext cx="851382" cy="807463"/>
              <a:chOff x="746065" y="2415026"/>
              <a:chExt cx="851382" cy="807463"/>
            </a:xfrm>
          </p:grpSpPr>
          <p:cxnSp>
            <p:nvCxnSpPr>
              <p:cNvPr id="44" name="直線接點 43"/>
              <p:cNvCxnSpPr/>
              <p:nvPr/>
            </p:nvCxnSpPr>
            <p:spPr>
              <a:xfrm>
                <a:off x="763664" y="2484944"/>
                <a:ext cx="36435" cy="737545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線接點 44"/>
              <p:cNvCxnSpPr/>
              <p:nvPr/>
            </p:nvCxnSpPr>
            <p:spPr>
              <a:xfrm flipV="1">
                <a:off x="746065" y="2415026"/>
                <a:ext cx="787080" cy="85725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線接點 45"/>
              <p:cNvCxnSpPr/>
              <p:nvPr/>
            </p:nvCxnSpPr>
            <p:spPr>
              <a:xfrm>
                <a:off x="1549921" y="2415026"/>
                <a:ext cx="47526" cy="742950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線接點 46"/>
              <p:cNvCxnSpPr/>
              <p:nvPr/>
            </p:nvCxnSpPr>
            <p:spPr>
              <a:xfrm flipV="1">
                <a:off x="793222" y="3157976"/>
                <a:ext cx="804225" cy="64513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0" name="群組 49"/>
            <p:cNvGrpSpPr/>
            <p:nvPr/>
          </p:nvGrpSpPr>
          <p:grpSpPr>
            <a:xfrm>
              <a:off x="765170" y="3513440"/>
              <a:ext cx="774324" cy="814826"/>
              <a:chOff x="776814" y="2447925"/>
              <a:chExt cx="774324" cy="814826"/>
            </a:xfrm>
          </p:grpSpPr>
          <p:cxnSp>
            <p:nvCxnSpPr>
              <p:cNvPr id="51" name="直線接點 50"/>
              <p:cNvCxnSpPr/>
              <p:nvPr/>
            </p:nvCxnSpPr>
            <p:spPr>
              <a:xfrm>
                <a:off x="790575" y="2524125"/>
                <a:ext cx="9525" cy="738626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線接點 51"/>
              <p:cNvCxnSpPr/>
              <p:nvPr/>
            </p:nvCxnSpPr>
            <p:spPr>
              <a:xfrm flipV="1">
                <a:off x="800100" y="2447925"/>
                <a:ext cx="726915" cy="76200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線接點 52"/>
              <p:cNvCxnSpPr/>
              <p:nvPr/>
            </p:nvCxnSpPr>
            <p:spPr>
              <a:xfrm>
                <a:off x="1520505" y="2447925"/>
                <a:ext cx="30633" cy="812664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直線接點 53"/>
              <p:cNvCxnSpPr/>
              <p:nvPr/>
            </p:nvCxnSpPr>
            <p:spPr>
              <a:xfrm>
                <a:off x="776814" y="3260589"/>
                <a:ext cx="738559" cy="2162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9" name="群組 58"/>
            <p:cNvGrpSpPr/>
            <p:nvPr/>
          </p:nvGrpSpPr>
          <p:grpSpPr>
            <a:xfrm>
              <a:off x="1906272" y="3462776"/>
              <a:ext cx="846453" cy="792329"/>
              <a:chOff x="787668" y="2486025"/>
              <a:chExt cx="846453" cy="792329"/>
            </a:xfrm>
          </p:grpSpPr>
          <p:cxnSp>
            <p:nvCxnSpPr>
              <p:cNvPr id="60" name="直線接點 59"/>
              <p:cNvCxnSpPr/>
              <p:nvPr/>
            </p:nvCxnSpPr>
            <p:spPr>
              <a:xfrm flipH="1">
                <a:off x="787668" y="2524125"/>
                <a:ext cx="2907" cy="736464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直線接點 60"/>
              <p:cNvCxnSpPr/>
              <p:nvPr/>
            </p:nvCxnSpPr>
            <p:spPr>
              <a:xfrm flipV="1">
                <a:off x="800100" y="2486025"/>
                <a:ext cx="736440" cy="38100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直線接點 61"/>
              <p:cNvCxnSpPr/>
              <p:nvPr/>
            </p:nvCxnSpPr>
            <p:spPr>
              <a:xfrm>
                <a:off x="1536540" y="2486025"/>
                <a:ext cx="64984" cy="774564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直線接點 62"/>
              <p:cNvCxnSpPr/>
              <p:nvPr/>
            </p:nvCxnSpPr>
            <p:spPr>
              <a:xfrm flipV="1">
                <a:off x="804130" y="3260589"/>
                <a:ext cx="829991" cy="17765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1" name="群組 70"/>
            <p:cNvGrpSpPr/>
            <p:nvPr/>
          </p:nvGrpSpPr>
          <p:grpSpPr>
            <a:xfrm>
              <a:off x="3069561" y="3362763"/>
              <a:ext cx="908530" cy="829787"/>
              <a:chOff x="725591" y="2448567"/>
              <a:chExt cx="908530" cy="829787"/>
            </a:xfrm>
          </p:grpSpPr>
          <p:cxnSp>
            <p:nvCxnSpPr>
              <p:cNvPr id="72" name="直線接點 71"/>
              <p:cNvCxnSpPr/>
              <p:nvPr/>
            </p:nvCxnSpPr>
            <p:spPr>
              <a:xfrm>
                <a:off x="725591" y="2548580"/>
                <a:ext cx="62078" cy="712009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直線接點 72"/>
              <p:cNvCxnSpPr/>
              <p:nvPr/>
            </p:nvCxnSpPr>
            <p:spPr>
              <a:xfrm flipV="1">
                <a:off x="725591" y="2448567"/>
                <a:ext cx="810949" cy="63432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直線接點 73"/>
              <p:cNvCxnSpPr/>
              <p:nvPr/>
            </p:nvCxnSpPr>
            <p:spPr>
              <a:xfrm>
                <a:off x="1536540" y="2486025"/>
                <a:ext cx="64984" cy="774564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直線接點 74"/>
              <p:cNvCxnSpPr/>
              <p:nvPr/>
            </p:nvCxnSpPr>
            <p:spPr>
              <a:xfrm flipV="1">
                <a:off x="804130" y="3260589"/>
                <a:ext cx="829991" cy="17765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3" name="群組 92"/>
          <p:cNvGrpSpPr/>
          <p:nvPr/>
        </p:nvGrpSpPr>
        <p:grpSpPr>
          <a:xfrm>
            <a:off x="1873744" y="4434000"/>
            <a:ext cx="2078189" cy="2106788"/>
            <a:chOff x="3437574" y="4286310"/>
            <a:chExt cx="2448946" cy="2482647"/>
          </a:xfrm>
        </p:grpSpPr>
        <p:pic>
          <p:nvPicPr>
            <p:cNvPr id="94" name="圖片 2">
              <a:extLst>
                <a:ext uri="{FF2B5EF4-FFF2-40B4-BE49-F238E27FC236}">
                  <a16:creationId xmlns:a16="http://schemas.microsoft.com/office/drawing/2014/main" id="{20C4C582-DE85-4FC5-A9EC-DBE3FE8265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37574" y="4286310"/>
              <a:ext cx="2448554" cy="2448554"/>
            </a:xfrm>
            <a:prstGeom prst="rect">
              <a:avLst/>
            </a:prstGeom>
          </p:spPr>
        </p:pic>
        <p:grpSp>
          <p:nvGrpSpPr>
            <p:cNvPr id="95" name="组合 27">
              <a:extLst>
                <a:ext uri="{FF2B5EF4-FFF2-40B4-BE49-F238E27FC236}">
                  <a16:creationId xmlns:a16="http://schemas.microsoft.com/office/drawing/2014/main" id="{0B22E2A6-C24A-4677-A173-E754FACE9ED2}"/>
                </a:ext>
              </a:extLst>
            </p:cNvPr>
            <p:cNvGrpSpPr/>
            <p:nvPr/>
          </p:nvGrpSpPr>
          <p:grpSpPr>
            <a:xfrm>
              <a:off x="3894866" y="5339668"/>
              <a:ext cx="1647480" cy="1247040"/>
              <a:chOff x="3827581" y="4524375"/>
              <a:chExt cx="1647480" cy="1247040"/>
            </a:xfrm>
          </p:grpSpPr>
          <p:cxnSp>
            <p:nvCxnSpPr>
              <p:cNvPr id="103" name="直線單箭頭接點 62">
                <a:extLst>
                  <a:ext uri="{FF2B5EF4-FFF2-40B4-BE49-F238E27FC236}">
                    <a16:creationId xmlns:a16="http://schemas.microsoft.com/office/drawing/2014/main" id="{87C3BBF5-6E2C-495E-A3C8-7E696672D69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924095" y="4524375"/>
                <a:ext cx="550966" cy="1009285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直線單箭頭接點 62">
                <a:extLst>
                  <a:ext uri="{FF2B5EF4-FFF2-40B4-BE49-F238E27FC236}">
                    <a16:creationId xmlns:a16="http://schemas.microsoft.com/office/drawing/2014/main" id="{5EC5AA82-CC86-4FC0-BB3F-6FBFBF0448E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827581" y="5379244"/>
                <a:ext cx="1096514" cy="154415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直線單箭頭接點 62">
                <a:extLst>
                  <a:ext uri="{FF2B5EF4-FFF2-40B4-BE49-F238E27FC236}">
                    <a16:creationId xmlns:a16="http://schemas.microsoft.com/office/drawing/2014/main" id="{B2CB96C1-3FE7-455B-85D4-02191D52469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16169" y="5533659"/>
                <a:ext cx="403126" cy="237756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6" name="文字方塊 63">
              <a:extLst>
                <a:ext uri="{FF2B5EF4-FFF2-40B4-BE49-F238E27FC236}">
                  <a16:creationId xmlns:a16="http://schemas.microsoft.com/office/drawing/2014/main" id="{51642002-70D4-4784-8C5C-BB9062DCC103}"/>
                </a:ext>
              </a:extLst>
            </p:cNvPr>
            <p:cNvSpPr txBox="1"/>
            <p:nvPr/>
          </p:nvSpPr>
          <p:spPr>
            <a:xfrm>
              <a:off x="5542346" y="5197958"/>
              <a:ext cx="344174" cy="3989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TW" sz="1600" b="1" kern="0" dirty="0">
                  <a:solidFill>
                    <a:srgbClr val="FF0000"/>
                  </a:solidFill>
                  <a:highlight>
                    <a:srgbClr val="00FFFF"/>
                  </a:highlight>
                  <a:latin typeface="+mj-lt"/>
                  <a:cs typeface="Arial"/>
                  <a:sym typeface="Arial"/>
                </a:rPr>
                <a:t>Y</a:t>
              </a:r>
              <a:endParaRPr kumimoji="0" lang="zh-TW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00FFFF"/>
                </a:highlight>
                <a:uLnTx/>
                <a:uFillTx/>
                <a:latin typeface="+mj-lt"/>
                <a:cs typeface="Arial"/>
                <a:sym typeface="Arial"/>
              </a:endParaRPr>
            </a:p>
          </p:txBody>
        </p:sp>
        <p:sp>
          <p:nvSpPr>
            <p:cNvPr id="97" name="文字方塊 63">
              <a:extLst>
                <a:ext uri="{FF2B5EF4-FFF2-40B4-BE49-F238E27FC236}">
                  <a16:creationId xmlns:a16="http://schemas.microsoft.com/office/drawing/2014/main" id="{B86FC1DC-A89F-4536-B164-C80BDFC7FE2F}"/>
                </a:ext>
              </a:extLst>
            </p:cNvPr>
            <p:cNvSpPr txBox="1"/>
            <p:nvPr/>
          </p:nvSpPr>
          <p:spPr>
            <a:xfrm>
              <a:off x="5372516" y="6370004"/>
              <a:ext cx="332840" cy="3989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TW" sz="1600" b="1" kern="0" dirty="0">
                  <a:solidFill>
                    <a:srgbClr val="FF0000"/>
                  </a:solidFill>
                  <a:highlight>
                    <a:srgbClr val="00FFFF"/>
                  </a:highlight>
                  <a:latin typeface="+mj-lt"/>
                  <a:cs typeface="Arial"/>
                  <a:sym typeface="Arial"/>
                </a:rPr>
                <a:t>Z</a:t>
              </a:r>
              <a:endParaRPr kumimoji="0" lang="zh-TW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00FFFF"/>
                </a:highlight>
                <a:uLnTx/>
                <a:uFillTx/>
                <a:latin typeface="+mj-lt"/>
                <a:cs typeface="Arial"/>
                <a:sym typeface="Arial"/>
              </a:endParaRPr>
            </a:p>
          </p:txBody>
        </p:sp>
        <p:sp>
          <p:nvSpPr>
            <p:cNvPr id="98" name="文字方塊 63">
              <a:extLst>
                <a:ext uri="{FF2B5EF4-FFF2-40B4-BE49-F238E27FC236}">
                  <a16:creationId xmlns:a16="http://schemas.microsoft.com/office/drawing/2014/main" id="{553FF531-F576-4CB8-AA78-942F1D788B6A}"/>
                </a:ext>
              </a:extLst>
            </p:cNvPr>
            <p:cNvSpPr txBox="1"/>
            <p:nvPr/>
          </p:nvSpPr>
          <p:spPr>
            <a:xfrm>
              <a:off x="3469427" y="5879649"/>
              <a:ext cx="351730" cy="3989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TW" sz="1600" b="1" kern="0" dirty="0">
                  <a:solidFill>
                    <a:srgbClr val="FF0000"/>
                  </a:solidFill>
                  <a:highlight>
                    <a:srgbClr val="00FFFF"/>
                  </a:highlight>
                  <a:latin typeface="+mj-lt"/>
                  <a:cs typeface="Arial"/>
                  <a:sym typeface="Arial"/>
                </a:rPr>
                <a:t>X</a:t>
              </a:r>
              <a:endParaRPr kumimoji="0" lang="zh-TW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00FFFF"/>
                </a:highlight>
                <a:uLnTx/>
                <a:uFillTx/>
                <a:latin typeface="+mj-lt"/>
                <a:cs typeface="Arial"/>
                <a:sym typeface="Arial"/>
              </a:endParaRPr>
            </a:p>
          </p:txBody>
        </p:sp>
        <p:grpSp>
          <p:nvGrpSpPr>
            <p:cNvPr id="99" name="群組 3">
              <a:extLst>
                <a:ext uri="{FF2B5EF4-FFF2-40B4-BE49-F238E27FC236}">
                  <a16:creationId xmlns:a16="http://schemas.microsoft.com/office/drawing/2014/main" id="{B042E6DF-F960-4669-9DB0-15CBF54C3E0E}"/>
                </a:ext>
              </a:extLst>
            </p:cNvPr>
            <p:cNvGrpSpPr/>
            <p:nvPr/>
          </p:nvGrpSpPr>
          <p:grpSpPr>
            <a:xfrm>
              <a:off x="4807295" y="4554775"/>
              <a:ext cx="861755" cy="1844575"/>
              <a:chOff x="6820808" y="3434052"/>
              <a:chExt cx="861755" cy="1241842"/>
            </a:xfrm>
          </p:grpSpPr>
          <p:sp>
            <p:nvSpPr>
              <p:cNvPr id="100" name="文字方塊 63">
                <a:extLst>
                  <a:ext uri="{FF2B5EF4-FFF2-40B4-BE49-F238E27FC236}">
                    <a16:creationId xmlns:a16="http://schemas.microsoft.com/office/drawing/2014/main" id="{5B8E08D7-1C56-440A-9989-9F2B314B453D}"/>
                  </a:ext>
                </a:extLst>
              </p:cNvPr>
              <p:cNvSpPr txBox="1"/>
              <p:nvPr/>
            </p:nvSpPr>
            <p:spPr>
              <a:xfrm>
                <a:off x="6820808" y="3434052"/>
                <a:ext cx="861755" cy="26859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highlight>
                      <a:srgbClr val="FFFF00"/>
                    </a:highlight>
                    <a:uLnTx/>
                    <a:uFillTx/>
                    <a:latin typeface="+mj-lt"/>
                    <a:cs typeface="Arial"/>
                    <a:sym typeface="Arial"/>
                  </a:rPr>
                  <a:t>(</a:t>
                </a:r>
                <a:r>
                  <a:rPr lang="en-US" altLang="zh-TW" sz="1600" b="1" dirty="0">
                    <a:solidFill>
                      <a:srgbClr val="FF0000"/>
                    </a:solidFill>
                    <a:highlight>
                      <a:srgbClr val="FFFF00"/>
                    </a:highlight>
                    <a:latin typeface="+mj-lt"/>
                  </a:rPr>
                  <a:t>0</a:t>
                </a:r>
                <a:r>
                  <a:rPr kumimoji="0" lang="en-US" altLang="zh-TW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highlight>
                      <a:srgbClr val="FFFF00"/>
                    </a:highlight>
                    <a:uLnTx/>
                    <a:uFillTx/>
                    <a:latin typeface="+mj-lt"/>
                    <a:cs typeface="Arial"/>
                    <a:sym typeface="Arial"/>
                  </a:rPr>
                  <a:t>,0,0)</a:t>
                </a:r>
                <a:endParaRPr kumimoji="0" lang="zh-TW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highlight>
                    <a:srgbClr val="FFFF00"/>
                  </a:highlight>
                  <a:uLnTx/>
                  <a:uFillTx/>
                  <a:latin typeface="+mj-lt"/>
                  <a:cs typeface="Arial"/>
                  <a:sym typeface="Arial"/>
                </a:endParaRPr>
              </a:p>
            </p:txBody>
          </p:sp>
          <p:cxnSp>
            <p:nvCxnSpPr>
              <p:cNvPr id="101" name="直線單箭頭接點 62">
                <a:extLst>
                  <a:ext uri="{FF2B5EF4-FFF2-40B4-BE49-F238E27FC236}">
                    <a16:creationId xmlns:a16="http://schemas.microsoft.com/office/drawing/2014/main" id="{5ED2D372-6CE5-4F52-AB8D-B723F9C7E9FB}"/>
                  </a:ext>
                </a:extLst>
              </p:cNvPr>
              <p:cNvCxnSpPr>
                <a:cxnSpLocks/>
                <a:stCxn id="102" idx="0"/>
                <a:endCxn id="100" idx="2"/>
              </p:cNvCxnSpPr>
              <p:nvPr/>
            </p:nvCxnSpPr>
            <p:spPr>
              <a:xfrm flipV="1">
                <a:off x="6993005" y="3702643"/>
                <a:ext cx="258681" cy="905388"/>
              </a:xfrm>
              <a:prstGeom prst="straightConnector1">
                <a:avLst/>
              </a:prstGeom>
              <a:ln>
                <a:solidFill>
                  <a:srgbClr val="FFFF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2" name="橢圓 61">
                <a:extLst>
                  <a:ext uri="{FF2B5EF4-FFF2-40B4-BE49-F238E27FC236}">
                    <a16:creationId xmlns:a16="http://schemas.microsoft.com/office/drawing/2014/main" id="{2D861A53-E8B3-43EE-BCCA-9069CDA53970}"/>
                  </a:ext>
                </a:extLst>
              </p:cNvPr>
              <p:cNvSpPr/>
              <p:nvPr/>
            </p:nvSpPr>
            <p:spPr>
              <a:xfrm>
                <a:off x="6943179" y="4608031"/>
                <a:ext cx="99650" cy="67863"/>
              </a:xfrm>
              <a:prstGeom prst="ellipse">
                <a:avLst/>
              </a:prstGeom>
              <a:solidFill>
                <a:srgbClr val="FFFF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j-lt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</p:grpSp>
      </p:grpSp>
      <p:sp>
        <p:nvSpPr>
          <p:cNvPr id="106" name="Shape 159">
            <a:extLst>
              <a:ext uri="{FF2B5EF4-FFF2-40B4-BE49-F238E27FC236}">
                <a16:creationId xmlns:a16="http://schemas.microsoft.com/office/drawing/2014/main" id="{58F8598B-9005-4BAA-8BC0-9BA0A9560D7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0"/>
            <a:ext cx="9069918" cy="486000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marL="1949054" indent="-1949054">
              <a:buSzPct val="25000"/>
            </a:pPr>
            <a:r>
              <a:rPr lang="en-US" altLang="zh-TW" sz="2800" b="1" dirty="0">
                <a:latin typeface="+mj-lt"/>
                <a:ea typeface="Arial"/>
                <a:cs typeface="Arial"/>
                <a:sym typeface="Arial"/>
              </a:rPr>
              <a:t>2</a:t>
            </a:r>
            <a:r>
              <a:rPr lang="en-US" sz="2800" b="1" dirty="0">
                <a:latin typeface="+mj-lt"/>
                <a:ea typeface="Arial"/>
                <a:cs typeface="Arial"/>
                <a:sym typeface="Arial"/>
              </a:rPr>
              <a:t>. (20%) </a:t>
            </a:r>
            <a:r>
              <a:rPr lang="en-US" altLang="zh-TW" sz="2800" b="1" dirty="0">
                <a:latin typeface="+mj-lt"/>
                <a:cs typeface="Arial"/>
              </a:rPr>
              <a:t>Augmented Reality 	</a:t>
            </a:r>
            <a:endParaRPr lang="en-US" sz="2800" b="1" dirty="0">
              <a:latin typeface="+mj-lt"/>
              <a:cs typeface="Arial"/>
              <a:sym typeface="Arial"/>
            </a:endParaRPr>
          </a:p>
        </p:txBody>
      </p:sp>
      <p:sp>
        <p:nvSpPr>
          <p:cNvPr id="107" name="矩形 106"/>
          <p:cNvSpPr/>
          <p:nvPr/>
        </p:nvSpPr>
        <p:spPr>
          <a:xfrm>
            <a:off x="198770" y="406610"/>
            <a:ext cx="36683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buClr>
                <a:srgbClr val="000000"/>
              </a:buClr>
              <a:buSzPts val="2031"/>
              <a:buFont typeface="Noto Sans Symbols"/>
              <a:buChar char="❑"/>
            </a:pPr>
            <a:r>
              <a:rPr lang="en-US" altLang="zh-TW" sz="1800" dirty="0">
                <a:latin typeface="+mj-lt"/>
              </a:rPr>
              <a:t>Guides and Requirements:</a:t>
            </a:r>
          </a:p>
        </p:txBody>
      </p:sp>
      <p:sp>
        <p:nvSpPr>
          <p:cNvPr id="108" name="矩形 107"/>
          <p:cNvSpPr/>
          <p:nvPr/>
        </p:nvSpPr>
        <p:spPr>
          <a:xfrm>
            <a:off x="7480180" y="2360312"/>
            <a:ext cx="1356462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100" dirty="0">
                <a:latin typeface="+mj-lt"/>
                <a:sym typeface="Wingdings" panose="05000000000000000000" pitchFamily="2" charset="2"/>
              </a:rPr>
              <a:t>The coordinates are </a:t>
            </a:r>
            <a:br>
              <a:rPr lang="en-US" altLang="zh-TW" sz="1100" dirty="0">
                <a:latin typeface="+mj-lt"/>
                <a:sym typeface="Wingdings" panose="05000000000000000000" pitchFamily="2" charset="2"/>
              </a:rPr>
            </a:br>
            <a:r>
              <a:rPr lang="en-US" altLang="zh-TW" sz="1100" dirty="0">
                <a:latin typeface="+mj-lt"/>
                <a:sym typeface="Wingdings" panose="05000000000000000000" pitchFamily="2" charset="2"/>
              </a:rPr>
              <a:t>in Word Frame</a:t>
            </a:r>
            <a:endParaRPr lang="zh-TW" altLang="en-US" sz="1100" dirty="0">
              <a:latin typeface="+mj-lt"/>
            </a:endParaRPr>
          </a:p>
        </p:txBody>
      </p:sp>
      <p:sp>
        <p:nvSpPr>
          <p:cNvPr id="109" name="矩形 108"/>
          <p:cNvSpPr/>
          <p:nvPr/>
        </p:nvSpPr>
        <p:spPr>
          <a:xfrm>
            <a:off x="2033413" y="6496581"/>
            <a:ext cx="15424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latin typeface="+mj-lt"/>
                <a:sym typeface="Wingdings" panose="05000000000000000000" pitchFamily="2" charset="2"/>
              </a:rPr>
              <a:t>Chessboard Frame</a:t>
            </a:r>
            <a:endParaRPr lang="zh-TW" altLang="en-US" dirty="0">
              <a:latin typeface="+mj-lt"/>
            </a:endParaRPr>
          </a:p>
        </p:txBody>
      </p:sp>
      <p:sp>
        <p:nvSpPr>
          <p:cNvPr id="110" name="矩形 109"/>
          <p:cNvSpPr/>
          <p:nvPr/>
        </p:nvSpPr>
        <p:spPr>
          <a:xfrm>
            <a:off x="5576638" y="6486254"/>
            <a:ext cx="156004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latin typeface="+mj-lt"/>
                <a:sym typeface="Wingdings" panose="05000000000000000000" pitchFamily="2" charset="2"/>
              </a:rPr>
              <a:t>Position and Order</a:t>
            </a:r>
            <a:endParaRPr lang="zh-TW" altLang="en-US" dirty="0">
              <a:latin typeface="+mj-lt"/>
            </a:endParaRPr>
          </a:p>
        </p:txBody>
      </p:sp>
      <p:sp>
        <p:nvSpPr>
          <p:cNvPr id="111" name="文字方塊 110"/>
          <p:cNvSpPr txBox="1"/>
          <p:nvPr/>
        </p:nvSpPr>
        <p:spPr>
          <a:xfrm>
            <a:off x="6043941" y="5104801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00B0F0"/>
                </a:solidFill>
                <a:latin typeface="+mj-lt"/>
              </a:rPr>
              <a:t>1</a:t>
            </a:r>
            <a:endParaRPr lang="zh-TW" altLang="en-US" b="1" dirty="0">
              <a:solidFill>
                <a:srgbClr val="00B0F0"/>
              </a:solidFill>
              <a:latin typeface="+mj-lt"/>
            </a:endParaRPr>
          </a:p>
        </p:txBody>
      </p:sp>
      <p:sp>
        <p:nvSpPr>
          <p:cNvPr id="112" name="文字方塊 111"/>
          <p:cNvSpPr txBox="1"/>
          <p:nvPr/>
        </p:nvSpPr>
        <p:spPr>
          <a:xfrm>
            <a:off x="6387761" y="5077964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00B0F0"/>
                </a:solidFill>
                <a:latin typeface="+mj-lt"/>
              </a:rPr>
              <a:t>2</a:t>
            </a:r>
            <a:endParaRPr lang="zh-TW" altLang="en-US" b="1" dirty="0">
              <a:solidFill>
                <a:srgbClr val="00B0F0"/>
              </a:solidFill>
              <a:latin typeface="+mj-lt"/>
            </a:endParaRPr>
          </a:p>
        </p:txBody>
      </p:sp>
      <p:sp>
        <p:nvSpPr>
          <p:cNvPr id="113" name="文字方塊 112"/>
          <p:cNvSpPr txBox="1"/>
          <p:nvPr/>
        </p:nvSpPr>
        <p:spPr>
          <a:xfrm>
            <a:off x="6749791" y="5056478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00B0F0"/>
                </a:solidFill>
                <a:latin typeface="+mj-lt"/>
              </a:rPr>
              <a:t>3</a:t>
            </a:r>
            <a:endParaRPr lang="zh-TW" altLang="en-US" b="1" dirty="0">
              <a:solidFill>
                <a:srgbClr val="00B0F0"/>
              </a:solidFill>
              <a:latin typeface="+mj-lt"/>
            </a:endParaRPr>
          </a:p>
        </p:txBody>
      </p:sp>
      <p:sp>
        <p:nvSpPr>
          <p:cNvPr id="114" name="文字方塊 113"/>
          <p:cNvSpPr txBox="1"/>
          <p:nvPr/>
        </p:nvSpPr>
        <p:spPr>
          <a:xfrm>
            <a:off x="6038635" y="5427445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00B0F0"/>
                </a:solidFill>
                <a:latin typeface="+mj-lt"/>
              </a:rPr>
              <a:t>4</a:t>
            </a:r>
            <a:endParaRPr lang="zh-TW" altLang="en-US" b="1" dirty="0">
              <a:solidFill>
                <a:srgbClr val="00B0F0"/>
              </a:solidFill>
              <a:latin typeface="+mj-lt"/>
            </a:endParaRPr>
          </a:p>
        </p:txBody>
      </p:sp>
      <p:sp>
        <p:nvSpPr>
          <p:cNvPr id="115" name="文字方塊 114"/>
          <p:cNvSpPr txBox="1"/>
          <p:nvPr/>
        </p:nvSpPr>
        <p:spPr>
          <a:xfrm>
            <a:off x="6387761" y="5422214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00B0F0"/>
                </a:solidFill>
                <a:latin typeface="+mj-lt"/>
              </a:rPr>
              <a:t>5</a:t>
            </a:r>
            <a:endParaRPr lang="zh-TW" altLang="en-US" b="1" dirty="0">
              <a:solidFill>
                <a:srgbClr val="00B0F0"/>
              </a:solidFill>
              <a:latin typeface="+mj-lt"/>
            </a:endParaRPr>
          </a:p>
        </p:txBody>
      </p:sp>
      <p:sp>
        <p:nvSpPr>
          <p:cNvPr id="116" name="文字方塊 115"/>
          <p:cNvSpPr txBox="1"/>
          <p:nvPr/>
        </p:nvSpPr>
        <p:spPr>
          <a:xfrm>
            <a:off x="6778050" y="5393105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00B0F0"/>
                </a:solidFill>
                <a:latin typeface="+mj-lt"/>
              </a:rPr>
              <a:t>6</a:t>
            </a:r>
            <a:endParaRPr lang="zh-TW" altLang="en-US" b="1" dirty="0">
              <a:solidFill>
                <a:srgbClr val="00B0F0"/>
              </a:solidFill>
              <a:latin typeface="+mj-lt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A566B004-1408-291F-B597-65B181DA199E}"/>
              </a:ext>
            </a:extLst>
          </p:cNvPr>
          <p:cNvSpPr txBox="1"/>
          <p:nvPr/>
        </p:nvSpPr>
        <p:spPr>
          <a:xfrm>
            <a:off x="7548880" y="0"/>
            <a:ext cx="15951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>
                <a:latin typeface="+mj-lt"/>
                <a:cs typeface="Arial" panose="020B0604020202020204" pitchFamily="34" charset="0"/>
              </a:rPr>
              <a:t>(</a:t>
            </a:r>
            <a:r>
              <a:rPr lang="zh-CN" altLang="en-US" sz="1800" dirty="0">
                <a:latin typeface="+mj-lt"/>
                <a:ea typeface="新細明體" panose="02020500000000000000" pitchFamily="18" charset="-120"/>
                <a:cs typeface="Arial" panose="020B0604020202020204" pitchFamily="34" charset="0"/>
              </a:rPr>
              <a:t>出題</a:t>
            </a:r>
            <a:r>
              <a:rPr lang="zh-TW" altLang="en-US" sz="1800" dirty="0">
                <a:latin typeface="+mj-lt"/>
                <a:ea typeface="新細明體" panose="02020500000000000000" pitchFamily="18" charset="-120"/>
                <a:cs typeface="Arial" panose="020B0604020202020204" pitchFamily="34" charset="0"/>
              </a:rPr>
              <a:t>：</a:t>
            </a:r>
            <a:r>
              <a:rPr lang="en-US" altLang="zh-CN" sz="1800" dirty="0">
                <a:latin typeface="+mj-lt"/>
                <a:cs typeface="Arial" panose="020B0604020202020204" pitchFamily="34" charset="0"/>
              </a:rPr>
              <a:t>Ming</a:t>
            </a:r>
            <a:r>
              <a:rPr lang="en-US" altLang="zh-TW" sz="1800" dirty="0">
                <a:latin typeface="+mj-lt"/>
                <a:cs typeface="Arial" panose="020B0604020202020204" pitchFamily="34" charset="0"/>
              </a:rPr>
              <a:t>)</a:t>
            </a:r>
            <a:endParaRPr lang="zh-TW" altLang="en-US" sz="1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856406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-1" y="1"/>
            <a:ext cx="7208871" cy="486000"/>
          </a:xfrm>
        </p:spPr>
        <p:txBody>
          <a:bodyPr/>
          <a:lstStyle/>
          <a:p>
            <a:r>
              <a:rPr lang="en-US" sz="2800" b="1" dirty="0"/>
              <a:t>3. </a:t>
            </a:r>
            <a:r>
              <a:rPr lang="en-US" altLang="zh-TW" b="1" dirty="0">
                <a:ea typeface="Arial"/>
                <a:cs typeface="Arial"/>
                <a:sym typeface="Arial"/>
              </a:rPr>
              <a:t>(20%) Stereo Disparity Map</a:t>
            </a:r>
            <a:endParaRPr lang="en-US" sz="2800" b="1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0" y="486001"/>
            <a:ext cx="6733746" cy="2290212"/>
          </a:xfrm>
        </p:spPr>
        <p:txBody>
          <a:bodyPr/>
          <a:lstStyle/>
          <a:p>
            <a:pPr marL="200025" indent="157163">
              <a:lnSpc>
                <a:spcPct val="100000"/>
              </a:lnSpc>
              <a:buNone/>
            </a:pPr>
            <a:r>
              <a:rPr lang="en-US" altLang="zh-TW" sz="2400" dirty="0">
                <a:cs typeface="Calibri" panose="020F0502020204030204" pitchFamily="34" charset="0"/>
              </a:rPr>
              <a:t>3.1 (10%)</a:t>
            </a:r>
            <a:r>
              <a:rPr lang="zh-TW" altLang="en-US" sz="2400" dirty="0">
                <a:cs typeface="Calibri" panose="020F0502020204030204" pitchFamily="34" charset="0"/>
              </a:rPr>
              <a:t> </a:t>
            </a:r>
            <a:r>
              <a:rPr lang="en-US" altLang="zh-TW" sz="2400" dirty="0">
                <a:ea typeface="Arial"/>
                <a:cs typeface="Arial"/>
                <a:sym typeface="Arial"/>
              </a:rPr>
              <a:t>Stereo Disparity Map</a:t>
            </a:r>
            <a:endParaRPr lang="en-US" altLang="zh-TW" sz="2400" dirty="0">
              <a:cs typeface="Calibri" panose="020F0502020204030204" pitchFamily="34" charset="0"/>
            </a:endParaRPr>
          </a:p>
          <a:p>
            <a:pPr marL="200025" lvl="1" indent="157163">
              <a:lnSpc>
                <a:spcPct val="100000"/>
              </a:lnSpc>
              <a:buNone/>
            </a:pPr>
            <a:r>
              <a:rPr lang="en-US" altLang="zh-TW" sz="2400" dirty="0">
                <a:latin typeface="+mj-lt"/>
                <a:cs typeface="Calibri" panose="020F0502020204030204" pitchFamily="34" charset="0"/>
              </a:rPr>
              <a:t>3.2 (10%)</a:t>
            </a:r>
            <a:r>
              <a:rPr lang="zh-TW" altLang="en-US" sz="2400" dirty="0">
                <a:latin typeface="+mj-lt"/>
                <a:cs typeface="Calibri" panose="020F0502020204030204" pitchFamily="34" charset="0"/>
              </a:rPr>
              <a:t> </a:t>
            </a:r>
            <a:r>
              <a:rPr lang="en-US" altLang="zh-TW" sz="2400" dirty="0">
                <a:latin typeface="+mj-lt"/>
                <a:ea typeface="Arial"/>
                <a:cs typeface="Arial"/>
                <a:sym typeface="Arial"/>
              </a:rPr>
              <a:t>Checking the Disparity Value</a:t>
            </a:r>
            <a:endParaRPr lang="en-US" altLang="zh-TW" sz="2400" dirty="0">
              <a:latin typeface="+mj-lt"/>
              <a:cs typeface="Calibri" panose="020F0502020204030204" pitchFamily="34" charset="0"/>
            </a:endParaRPr>
          </a:p>
        </p:txBody>
      </p:sp>
      <p:sp>
        <p:nvSpPr>
          <p:cNvPr id="4" name="Shape 132">
            <a:extLst>
              <a:ext uri="{FF2B5EF4-FFF2-40B4-BE49-F238E27FC236}">
                <a16:creationId xmlns:a16="http://schemas.microsoft.com/office/drawing/2014/main" id="{E693A50F-A2F1-4243-A447-D5660768781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086601" y="6561368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fld id="{00000000-1234-1234-1234-123412341234}" type="slidenum"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+mj-lt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tabLst/>
                <a:defRPr/>
              </a:pPr>
              <a:t>14</a:t>
            </a:fld>
            <a:endParaRPr kumimoji="0" lang="en-US" sz="9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+mj-lt"/>
              <a:ea typeface="Calibri"/>
              <a:cs typeface="Calibri"/>
              <a:sym typeface="Calibri"/>
            </a:endParaRPr>
          </a:p>
        </p:txBody>
      </p:sp>
      <p:pic>
        <p:nvPicPr>
          <p:cNvPr id="7" name="圖片 6" descr="一張含有 文字 的圖片&#10;&#10;自動產生的描述">
            <a:extLst>
              <a:ext uri="{FF2B5EF4-FFF2-40B4-BE49-F238E27FC236}">
                <a16:creationId xmlns:a16="http://schemas.microsoft.com/office/drawing/2014/main" id="{42B8585A-DFB1-364D-A125-D86A11AB36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2960" y="2090549"/>
            <a:ext cx="2123539" cy="4017506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877ABC87-914C-6E63-A801-B9E7AAC861D4}"/>
              </a:ext>
            </a:extLst>
          </p:cNvPr>
          <p:cNvSpPr txBox="1"/>
          <p:nvPr/>
        </p:nvSpPr>
        <p:spPr>
          <a:xfrm>
            <a:off x="7548880" y="0"/>
            <a:ext cx="15951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>
                <a:latin typeface="+mj-lt"/>
                <a:cs typeface="Arial" panose="020B0604020202020204" pitchFamily="34" charset="0"/>
              </a:rPr>
              <a:t>(</a:t>
            </a:r>
            <a:r>
              <a:rPr lang="zh-CN" altLang="en-US" sz="1800" dirty="0">
                <a:latin typeface="+mj-lt"/>
                <a:ea typeface="新細明體" panose="02020500000000000000" pitchFamily="18" charset="-120"/>
                <a:cs typeface="Arial" panose="020B0604020202020204" pitchFamily="34" charset="0"/>
              </a:rPr>
              <a:t>出題</a:t>
            </a:r>
            <a:r>
              <a:rPr lang="zh-TW" altLang="en-US" sz="1800" dirty="0">
                <a:latin typeface="+mj-lt"/>
                <a:ea typeface="新細明體" panose="02020500000000000000" pitchFamily="18" charset="-120"/>
                <a:cs typeface="Arial" panose="020B0604020202020204" pitchFamily="34" charset="0"/>
              </a:rPr>
              <a:t>：</a:t>
            </a:r>
            <a:r>
              <a:rPr lang="en-US" altLang="zh-CN" sz="1800" dirty="0" err="1">
                <a:latin typeface="+mj-lt"/>
                <a:cs typeface="Arial" panose="020B0604020202020204" pitchFamily="34" charset="0"/>
              </a:rPr>
              <a:t>Maton</a:t>
            </a:r>
            <a:r>
              <a:rPr lang="en-US" altLang="zh-TW" sz="1800" dirty="0">
                <a:latin typeface="+mj-lt"/>
                <a:cs typeface="Arial" panose="020B0604020202020204" pitchFamily="34" charset="0"/>
              </a:rPr>
              <a:t>)</a:t>
            </a:r>
            <a:endParaRPr lang="zh-TW" altLang="en-US" sz="1800" dirty="0">
              <a:latin typeface="+mj-lt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D02763C7-30B9-0562-3062-238B0E937CB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04" t="11686" r="74171"/>
          <a:stretch/>
        </p:blipFill>
        <p:spPr>
          <a:xfrm>
            <a:off x="3249421" y="2090549"/>
            <a:ext cx="2123539" cy="4017506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A8A8877A-6F30-7125-3B07-CEDA6D6436BE}"/>
              </a:ext>
            </a:extLst>
          </p:cNvPr>
          <p:cNvSpPr/>
          <p:nvPr/>
        </p:nvSpPr>
        <p:spPr>
          <a:xfrm>
            <a:off x="3604434" y="3731868"/>
            <a:ext cx="1483688" cy="141925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+mj-lt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57DA61B3-41AC-E7A8-2DBE-04CA6EFBA149}"/>
              </a:ext>
            </a:extLst>
          </p:cNvPr>
          <p:cNvSpPr txBox="1"/>
          <p:nvPr/>
        </p:nvSpPr>
        <p:spPr>
          <a:xfrm>
            <a:off x="2731707" y="3393314"/>
            <a:ext cx="278448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600" dirty="0">
                <a:solidFill>
                  <a:srgbClr val="FF0000"/>
                </a:solidFill>
              </a:rPr>
              <a:t>Load 2 images separately</a:t>
            </a:r>
            <a:endParaRPr lang="zh-TW" altLang="en-US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48396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9"/>
          <p:cNvSpPr txBox="1">
            <a:spLocks noGrp="1"/>
          </p:cNvSpPr>
          <p:nvPr>
            <p:ph type="title"/>
          </p:nvPr>
        </p:nvSpPr>
        <p:spPr>
          <a:xfrm>
            <a:off x="0" y="-2825"/>
            <a:ext cx="6850079" cy="486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51413" tIns="25706" rIns="51413" bIns="25706" rtlCol="0" anchor="ctr" anchorCtr="0">
            <a:noAutofit/>
          </a:bodyPr>
          <a:lstStyle/>
          <a:p>
            <a:pPr>
              <a:buSzPts val="700"/>
            </a:pPr>
            <a:r>
              <a:rPr lang="en-US" altLang="zh-TW" b="1" dirty="0">
                <a:ea typeface="Arial"/>
                <a:cs typeface="Arial"/>
                <a:sym typeface="Arial"/>
              </a:rPr>
              <a:t>3</a:t>
            </a:r>
            <a:r>
              <a:rPr lang="en-US" b="1" dirty="0">
                <a:ea typeface="Arial"/>
                <a:cs typeface="Arial"/>
                <a:sym typeface="Arial"/>
              </a:rPr>
              <a:t>.</a:t>
            </a:r>
            <a:r>
              <a:rPr lang="en-US" altLang="zh-TW" b="1" dirty="0">
                <a:ea typeface="Arial"/>
                <a:cs typeface="Arial"/>
                <a:sym typeface="Arial"/>
              </a:rPr>
              <a:t>1</a:t>
            </a:r>
            <a:r>
              <a:rPr lang="en-US" b="1" dirty="0">
                <a:ea typeface="Arial"/>
                <a:cs typeface="Arial"/>
                <a:sym typeface="Arial"/>
              </a:rPr>
              <a:t> (</a:t>
            </a:r>
            <a:r>
              <a:rPr lang="en-US" altLang="zh-TW" b="1" dirty="0">
                <a:ea typeface="Arial"/>
                <a:cs typeface="Arial"/>
                <a:sym typeface="Arial"/>
              </a:rPr>
              <a:t>10</a:t>
            </a:r>
            <a:r>
              <a:rPr lang="en-US" b="1" dirty="0">
                <a:ea typeface="Arial"/>
                <a:cs typeface="Arial"/>
                <a:sym typeface="Arial"/>
              </a:rPr>
              <a:t>%) Stereo Disparity Map</a:t>
            </a:r>
            <a:r>
              <a:rPr lang="en-US" sz="2100" b="1" dirty="0">
                <a:ea typeface="Arial"/>
                <a:cs typeface="Arial"/>
                <a:sym typeface="Arial"/>
              </a:rPr>
              <a:t>		</a:t>
            </a:r>
            <a:endParaRPr sz="2100" b="1" dirty="0"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9"/>
          <p:cNvSpPr txBox="1">
            <a:spLocks noGrp="1"/>
          </p:cNvSpPr>
          <p:nvPr>
            <p:ph type="sldNum" sz="quarter" idx="12"/>
          </p:nvPr>
        </p:nvSpPr>
        <p:spPr>
          <a:xfrm>
            <a:off x="7385261" y="6551790"/>
            <a:ext cx="1504353" cy="14197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51413" tIns="25706" rIns="51413" bIns="25706" rtlCol="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"/>
              <a:buFontTx/>
              <a:buNone/>
              <a:tabLst/>
              <a:defRPr/>
            </a:pPr>
            <a:fld id="{00000000-1234-1234-1234-123412341234}" type="slidenum">
              <a:rPr kumimoji="0" lang="en-US" sz="675" b="0" i="0" u="none" strike="noStrike" kern="0" cap="none" spc="0" normalizeH="0" baseline="0" noProof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+mj-lt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5"/>
                <a:buFontTx/>
                <a:buNone/>
                <a:tabLst/>
                <a:defRPr/>
              </a:pPr>
              <a:t>15</a:t>
            </a:fld>
            <a:endParaRPr kumimoji="0" sz="675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+mj-lt"/>
              <a:cs typeface="Calibri"/>
              <a:sym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Google Shape;141;p9"/>
              <p:cNvSpPr txBox="1"/>
              <p:nvPr/>
            </p:nvSpPr>
            <p:spPr>
              <a:xfrm>
                <a:off x="501703" y="3661871"/>
                <a:ext cx="6778184" cy="79686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1413" tIns="25706" rIns="51413" bIns="25706" anchor="t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j-lt"/>
                    <a:ea typeface="+mn-ea"/>
                    <a:cs typeface="Calibri"/>
                    <a:sym typeface="Calibri"/>
                  </a:rPr>
                  <a:t>Camera information: 1) baseline=342.789mm,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j-lt"/>
                    <a:ea typeface="+mn-ea"/>
                    <a:cs typeface="Calibri"/>
                    <a:sym typeface="Calibri"/>
                  </a:rPr>
                  <a:t>	            2) focal length=4019.284 pixel,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r>
                  <a:rPr kumimoji="0" lang="en-US" altLang="zh-TW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j-lt"/>
                    <a:ea typeface="新細明體" panose="02020500000000000000" pitchFamily="18" charset="-120"/>
                    <a:cs typeface="Calibri"/>
                    <a:sym typeface="Calibri"/>
                  </a:rPr>
                  <a:t>	            3)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0" lang="en-US" altLang="zh-TW" sz="12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SupPr>
                      <m:e>
                        <m:r>
                          <a:rPr kumimoji="0" lang="en-US" altLang="zh-TW" sz="12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e>
                      <m:sub>
                        <m:r>
                          <a:rPr kumimoji="0" lang="en-US" altLang="zh-TW" sz="12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𝑥</m:t>
                        </m:r>
                      </m:sub>
                      <m:sup>
                        <m:r>
                          <a:rPr kumimoji="0" lang="en-US" altLang="zh-TW" sz="12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𝑟𝑖𝑔h𝑡</m:t>
                        </m:r>
                      </m:sup>
                    </m:sSubSup>
                    <m:r>
                      <a:rPr kumimoji="0" lang="en-US" altLang="zh-TW" sz="1200" b="0" i="1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−</m:t>
                    </m:r>
                    <m:sSubSup>
                      <m:sSubSupPr>
                        <m:ctrlPr>
                          <a:rPr kumimoji="0" lang="en-US" altLang="zh-TW" sz="12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SupPr>
                      <m:e>
                        <m:r>
                          <a:rPr kumimoji="0" lang="en-US" altLang="zh-TW" sz="12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e>
                      <m:sub>
                        <m:r>
                          <a:rPr kumimoji="0" lang="en-US" altLang="zh-TW" sz="12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𝑥</m:t>
                        </m:r>
                      </m:sub>
                      <m:sup>
                        <m:r>
                          <a:rPr kumimoji="0" lang="en-US" altLang="zh-TW" sz="12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𝑙𝑒𝑓𝑡</m:t>
                        </m:r>
                      </m:sup>
                    </m:sSubSup>
                  </m:oMath>
                </a14:m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j-lt"/>
                    <a:ea typeface="+mn-ea"/>
                    <a:cs typeface="Calibri"/>
                    <a:sym typeface="Calibri"/>
                  </a:rPr>
                  <a:t>=279.184 pixel</a:t>
                </a:r>
                <a:endParaRPr kumimoji="0" lang="en-US" altLang="zh-TW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j-lt"/>
                  <a:ea typeface="新細明體" panose="02020500000000000000" pitchFamily="18" charset="-120"/>
                  <a:cs typeface="Arial"/>
                  <a:sym typeface="Arial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r>
                  <a:rPr kumimoji="0" lang="en-US" altLang="zh-TW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j-lt"/>
                    <a:ea typeface="新細明體" panose="02020500000000000000" pitchFamily="18" charset="-120"/>
                    <a:cs typeface="Arial"/>
                    <a:sym typeface="Arial"/>
                  </a:rPr>
                  <a:t>OpenCV Textbook Chapter 11 (P.372-373) &amp; OpenCV Textbook Chapter 12 (P.436)</a:t>
                </a:r>
              </a:p>
            </p:txBody>
          </p:sp>
        </mc:Choice>
        <mc:Fallback xmlns="">
          <p:sp>
            <p:nvSpPr>
              <p:cNvPr id="14" name="Google Shape;141;p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703" y="3661871"/>
                <a:ext cx="6778184" cy="796862"/>
              </a:xfrm>
              <a:prstGeom prst="rect">
                <a:avLst/>
              </a:prstGeom>
              <a:blipFill>
                <a:blip r:embed="rId3"/>
                <a:stretch>
                  <a:fillRect l="-629" t="-3077" b="-1153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1" name="Google Shape;141;p9"/>
          <p:cNvSpPr txBox="1"/>
          <p:nvPr/>
        </p:nvSpPr>
        <p:spPr>
          <a:xfrm>
            <a:off x="844476" y="6579516"/>
            <a:ext cx="1915292" cy="2666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13" tIns="25706" rIns="51413" bIns="25706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Calibri"/>
                <a:cs typeface="Calibri"/>
                <a:sym typeface="Calibri"/>
              </a:rPr>
              <a:t>Left Image (Reference Image)</a:t>
            </a:r>
            <a:endParaRPr kumimoji="0" sz="11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lt"/>
              <a:ea typeface="+mn-ea"/>
              <a:cs typeface="Arial"/>
              <a:sym typeface="Arial"/>
            </a:endParaRPr>
          </a:p>
        </p:txBody>
      </p:sp>
      <p:sp>
        <p:nvSpPr>
          <p:cNvPr id="142" name="Google Shape;142;p9"/>
          <p:cNvSpPr txBox="1"/>
          <p:nvPr/>
        </p:nvSpPr>
        <p:spPr>
          <a:xfrm>
            <a:off x="1490105" y="6415671"/>
            <a:ext cx="624034" cy="223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Arial"/>
                <a:cs typeface="Arial"/>
                <a:sym typeface="Arial"/>
              </a:rPr>
              <a:t>imL.png</a:t>
            </a:r>
            <a:endParaRPr kumimoji="0" sz="1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lt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9"/>
          <p:cNvSpPr txBox="1"/>
          <p:nvPr/>
        </p:nvSpPr>
        <p:spPr>
          <a:xfrm>
            <a:off x="3562071" y="6584706"/>
            <a:ext cx="1579550" cy="1904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13" tIns="25706" rIns="51413" bIns="25706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Calibri"/>
                <a:cs typeface="Calibri"/>
                <a:sym typeface="Calibri"/>
              </a:rPr>
              <a:t>Right Image</a:t>
            </a:r>
            <a:endParaRPr kumimoji="0" sz="11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lt"/>
              <a:ea typeface="+mn-ea"/>
              <a:cs typeface="Arial"/>
              <a:sym typeface="Arial"/>
            </a:endParaRPr>
          </a:p>
        </p:txBody>
      </p:sp>
      <p:sp>
        <p:nvSpPr>
          <p:cNvPr id="144" name="Google Shape;144;p9"/>
          <p:cNvSpPr txBox="1"/>
          <p:nvPr/>
        </p:nvSpPr>
        <p:spPr>
          <a:xfrm>
            <a:off x="4056796" y="6375420"/>
            <a:ext cx="590100" cy="223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Arial"/>
                <a:cs typeface="Arial"/>
                <a:sym typeface="Arial"/>
              </a:rPr>
              <a:t>imR.png</a:t>
            </a:r>
            <a:endParaRPr kumimoji="0" sz="1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lt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58;p30">
            <a:extLst>
              <a:ext uri="{FF2B5EF4-FFF2-40B4-BE49-F238E27FC236}">
                <a16:creationId xmlns:a16="http://schemas.microsoft.com/office/drawing/2014/main" id="{C2F56C7B-08F7-4B8F-9287-10BB5CB4A7E9}"/>
              </a:ext>
            </a:extLst>
          </p:cNvPr>
          <p:cNvSpPr txBox="1"/>
          <p:nvPr/>
        </p:nvSpPr>
        <p:spPr>
          <a:xfrm>
            <a:off x="6589553" y="6367725"/>
            <a:ext cx="590100" cy="238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Arial"/>
                <a:cs typeface="Arial"/>
                <a:sym typeface="Arial"/>
              </a:rPr>
              <a:t>Result</a:t>
            </a:r>
            <a:endParaRPr kumimoji="0" sz="11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lt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6;p30">
            <a:extLst>
              <a:ext uri="{FF2B5EF4-FFF2-40B4-BE49-F238E27FC236}">
                <a16:creationId xmlns:a16="http://schemas.microsoft.com/office/drawing/2014/main" id="{B300FAF2-C982-4D1A-9F52-B8579965A244}"/>
              </a:ext>
            </a:extLst>
          </p:cNvPr>
          <p:cNvSpPr txBox="1">
            <a:spLocks/>
          </p:cNvSpPr>
          <p:nvPr/>
        </p:nvSpPr>
        <p:spPr>
          <a:xfrm>
            <a:off x="527261" y="1187400"/>
            <a:ext cx="6858000" cy="206915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51413" tIns="25706" rIns="51413" bIns="25706" rtlCol="0" anchor="t" anchorCtr="0">
            <a:noAutofit/>
          </a:bodyPr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7150" marR="0" lvl="0" indent="-25715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31"/>
              <a:buFont typeface="Noto Sans Symbols"/>
              <a:buChar char="❑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Arial"/>
                <a:cs typeface="Arial"/>
                <a:sym typeface="Arial"/>
              </a:rPr>
              <a:t>Guides: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lt"/>
              <a:ea typeface="+mn-ea"/>
              <a:cs typeface="+mn-cs"/>
              <a:sym typeface="Arial"/>
            </a:endParaRPr>
          </a:p>
          <a:p>
            <a:pPr marL="149114" marR="0" lvl="1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31"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Arial"/>
                <a:cs typeface="Arial"/>
                <a:sym typeface="Arial"/>
              </a:rPr>
              <a:t>  (1) Window Size: Must be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j-lt"/>
                <a:ea typeface="Arial"/>
                <a:cs typeface="Arial"/>
                <a:sym typeface="Arial"/>
              </a:rPr>
              <a:t>odd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Arial"/>
                <a:cs typeface="Arial"/>
                <a:sym typeface="Arial"/>
              </a:rPr>
              <a:t> and within the range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j-lt"/>
                <a:ea typeface="Arial"/>
                <a:cs typeface="Arial"/>
                <a:sym typeface="Arial"/>
              </a:rPr>
              <a:t>[5, 255]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j-lt"/>
              <a:ea typeface="+mn-ea"/>
              <a:cs typeface="+mn-cs"/>
              <a:sym typeface="Arial"/>
            </a:endParaRPr>
          </a:p>
          <a:p>
            <a:pPr marL="149114" marR="0" lvl="1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31"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Arial"/>
                <a:cs typeface="Arial"/>
                <a:sym typeface="Arial"/>
              </a:rPr>
              <a:t>  (2) Search range and direction: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lt"/>
              <a:ea typeface="+mn-ea"/>
              <a:cs typeface="+mn-cs"/>
              <a:sym typeface="Arial"/>
            </a:endParaRPr>
          </a:p>
          <a:p>
            <a:pPr marL="671447" marR="0" lvl="2" indent="-13691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31"/>
              <a:buFont typeface="Noto Sans Symbols"/>
              <a:buChar char="▪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Arial"/>
                <a:cs typeface="Arial"/>
                <a:sym typeface="Arial"/>
              </a:rPr>
              <a:t>Disparity range: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lt"/>
              <a:ea typeface="+mn-ea"/>
              <a:cs typeface="+mn-cs"/>
              <a:sym typeface="Arial"/>
            </a:endParaRPr>
          </a:p>
          <a:p>
            <a:pPr marL="809545" marR="0" lvl="4" indent="-138101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31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Arial"/>
                <a:cs typeface="Arial"/>
                <a:sym typeface="Arial"/>
              </a:rPr>
              <a:t>Must be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j-lt"/>
                <a:ea typeface="Arial"/>
                <a:cs typeface="Arial"/>
                <a:sym typeface="Arial"/>
              </a:rPr>
              <a:t>positive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Arial"/>
                <a:cs typeface="Arial"/>
                <a:sym typeface="Arial"/>
              </a:rPr>
              <a:t> and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j-lt"/>
                <a:ea typeface="Arial"/>
                <a:cs typeface="Arial"/>
                <a:sym typeface="Arial"/>
              </a:rPr>
              <a:t>divisible by 16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Arial"/>
                <a:cs typeface="Arial"/>
                <a:sym typeface="Arial"/>
              </a:rPr>
              <a:t>.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lt"/>
              <a:ea typeface="Arial"/>
              <a:cs typeface="Arial"/>
              <a:sym typeface="Arial"/>
            </a:endParaRPr>
          </a:p>
          <a:p>
            <a:pPr marL="809545" marR="0" lvl="4" indent="-138101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31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Arial"/>
                <a:cs typeface="Arial"/>
                <a:sym typeface="Arial"/>
              </a:rPr>
              <a:t>Map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+mj-lt"/>
                <a:ea typeface="Arial"/>
                <a:cs typeface="Arial"/>
                <a:sym typeface="Arial"/>
              </a:rPr>
              <a:t>disparity range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Arial"/>
                <a:cs typeface="Arial"/>
                <a:sym typeface="Arial"/>
              </a:rPr>
              <a:t>to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+mj-lt"/>
                <a:ea typeface="Arial"/>
                <a:cs typeface="Arial"/>
                <a:sym typeface="Arial"/>
              </a:rPr>
              <a:t>gray value range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Arial"/>
                <a:cs typeface="Arial"/>
                <a:sym typeface="Arial"/>
              </a:rPr>
              <a:t>0~255 for the purpose of visualization.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lt"/>
              <a:ea typeface="+mn-ea"/>
              <a:cs typeface="+mn-cs"/>
              <a:sym typeface="Arial"/>
            </a:endParaRPr>
          </a:p>
          <a:p>
            <a:pPr marL="671447" marR="0" lvl="2" indent="-13691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31"/>
              <a:buFont typeface="Noto Sans Symbols"/>
              <a:buChar char="▪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Arial"/>
                <a:cs typeface="Arial"/>
                <a:sym typeface="Arial"/>
              </a:rPr>
              <a:t>If the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j-lt"/>
                <a:ea typeface="Arial"/>
                <a:cs typeface="Arial"/>
                <a:sym typeface="Arial"/>
              </a:rPr>
              <a:t>left image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Arial"/>
                <a:cs typeface="Arial"/>
                <a:sym typeface="Arial"/>
              </a:rPr>
              <a:t>is the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j-lt"/>
                <a:ea typeface="Arial"/>
                <a:cs typeface="Arial"/>
                <a:sym typeface="Arial"/>
              </a:rPr>
              <a:t>reference image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Arial"/>
                <a:cs typeface="Arial"/>
                <a:sym typeface="Arial"/>
              </a:rPr>
              <a:t>(the one used to cal. depth info for each pixel of that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Arial"/>
                <a:cs typeface="Arial"/>
                <a:sym typeface="Arial"/>
              </a:rPr>
              <a:t>Img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Arial"/>
                <a:cs typeface="Arial"/>
                <a:sym typeface="Arial"/>
              </a:rPr>
              <a:t>), then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j-lt"/>
                <a:ea typeface="Arial"/>
                <a:cs typeface="Arial"/>
                <a:sym typeface="Arial"/>
              </a:rPr>
              <a:t>the search direction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Arial"/>
                <a:cs typeface="Arial"/>
                <a:sym typeface="Arial"/>
              </a:rPr>
              <a:t>at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j-lt"/>
                <a:ea typeface="Arial"/>
                <a:cs typeface="Arial"/>
                <a:sym typeface="Arial"/>
              </a:rPr>
              <a:t>right image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Arial"/>
                <a:cs typeface="Arial"/>
                <a:sym typeface="Arial"/>
              </a:rPr>
              <a:t> will go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j-lt"/>
                <a:ea typeface="Arial"/>
                <a:cs typeface="Arial"/>
                <a:sym typeface="Arial"/>
              </a:rPr>
              <a:t>from the right to left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Arial"/>
                <a:cs typeface="Arial"/>
                <a:sym typeface="Arial"/>
              </a:rPr>
              <a:t>direction.</a:t>
            </a: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3BCC819B-F63E-419E-8543-EA02505AFCA0}"/>
              </a:ext>
            </a:extLst>
          </p:cNvPr>
          <p:cNvSpPr txBox="1"/>
          <p:nvPr/>
        </p:nvSpPr>
        <p:spPr>
          <a:xfrm>
            <a:off x="6227653" y="3660796"/>
            <a:ext cx="264245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57162" marR="0" lvl="0" indent="-257162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31"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altLang="zh-TW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新細明體" panose="02020500000000000000" pitchFamily="18" charset="-120"/>
                <a:cs typeface="Arial"/>
                <a:sym typeface="Arial"/>
              </a:rPr>
              <a:t>Hint: OpenCV Textbook Chapter 12 (P.451)</a:t>
            </a:r>
          </a:p>
          <a:p>
            <a:pPr marL="0" marR="0" lvl="0" indent="266687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31"/>
              <a:buFontTx/>
              <a:buNone/>
              <a:tabLst/>
              <a:defRPr/>
            </a:pPr>
            <a:r>
              <a:rPr kumimoji="0" lang="en-US" altLang="zh-TW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新細明體" panose="02020500000000000000" pitchFamily="18" charset="-120"/>
                <a:cs typeface="Arial"/>
                <a:sym typeface="Arial"/>
              </a:rPr>
              <a:t>StereoBM</a:t>
            </a:r>
            <a:r>
              <a:rPr kumimoji="0" lang="en-US" altLang="zh-TW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新細明體" panose="02020500000000000000" pitchFamily="18" charset="-120"/>
                <a:cs typeface="Arial"/>
                <a:sym typeface="Arial"/>
              </a:rPr>
              <a:t>::create(256, 25)</a:t>
            </a:r>
            <a:endParaRPr kumimoji="0" lang="en-US" altLang="zh-TW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lt"/>
              <a:ea typeface="Arial"/>
              <a:cs typeface="Arial"/>
              <a:sym typeface="Arial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94F0B106-88F7-20E6-9C97-0EEB9F931F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261" y="4552670"/>
            <a:ext cx="2549724" cy="1844162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A3582E08-E244-F37E-E6D4-88A1FF76BD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76985" y="4552670"/>
            <a:ext cx="2549723" cy="1844162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0C942D7A-36D4-2B46-7ECF-D41C9B8247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26708" y="4552670"/>
            <a:ext cx="2549723" cy="1844162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2A28C5EB-8371-DEA5-904C-06EC62690B3E}"/>
              </a:ext>
            </a:extLst>
          </p:cNvPr>
          <p:cNvSpPr txBox="1"/>
          <p:nvPr/>
        </p:nvSpPr>
        <p:spPr>
          <a:xfrm>
            <a:off x="7548880" y="0"/>
            <a:ext cx="15951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>
                <a:latin typeface="+mj-lt"/>
                <a:cs typeface="Arial" panose="020B0604020202020204" pitchFamily="34" charset="0"/>
              </a:rPr>
              <a:t>(</a:t>
            </a:r>
            <a:r>
              <a:rPr lang="zh-CN" altLang="en-US" sz="1800" dirty="0">
                <a:latin typeface="+mj-lt"/>
                <a:ea typeface="新細明體" panose="02020500000000000000" pitchFamily="18" charset="-120"/>
                <a:cs typeface="Arial" panose="020B0604020202020204" pitchFamily="34" charset="0"/>
              </a:rPr>
              <a:t>出題</a:t>
            </a:r>
            <a:r>
              <a:rPr lang="zh-TW" altLang="en-US" sz="1800" dirty="0">
                <a:latin typeface="+mj-lt"/>
                <a:ea typeface="新細明體" panose="02020500000000000000" pitchFamily="18" charset="-120"/>
                <a:cs typeface="Arial" panose="020B0604020202020204" pitchFamily="34" charset="0"/>
              </a:rPr>
              <a:t>：</a:t>
            </a:r>
            <a:r>
              <a:rPr lang="en-US" altLang="zh-CN" sz="1800" dirty="0" err="1">
                <a:latin typeface="+mj-lt"/>
                <a:cs typeface="Arial" panose="020B0604020202020204" pitchFamily="34" charset="0"/>
              </a:rPr>
              <a:t>Maton</a:t>
            </a:r>
            <a:r>
              <a:rPr lang="en-US" altLang="zh-TW" sz="1800" dirty="0">
                <a:latin typeface="+mj-lt"/>
                <a:cs typeface="Arial" panose="020B0604020202020204" pitchFamily="34" charset="0"/>
              </a:rPr>
              <a:t>)</a:t>
            </a:r>
            <a:endParaRPr lang="zh-TW" altLang="en-US" sz="1800" dirty="0">
              <a:latin typeface="+mj-lt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374C7975-98BF-9B5B-C010-3BF6B8D74C2B}"/>
              </a:ext>
            </a:extLst>
          </p:cNvPr>
          <p:cNvSpPr txBox="1"/>
          <p:nvPr/>
        </p:nvSpPr>
        <p:spPr>
          <a:xfrm>
            <a:off x="501703" y="459988"/>
            <a:ext cx="814059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67866" marR="0" lvl="0" indent="-267866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Tx/>
              <a:buChar char="❑"/>
              <a:tabLst/>
              <a:defRPr/>
            </a:pP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Arial"/>
                <a:cs typeface="Arial"/>
                <a:sym typeface="Arial"/>
              </a:rPr>
              <a:t>Given: a pair of images, imL.png and imR.png </a:t>
            </a:r>
            <a:r>
              <a:rPr lang="en-US" altLang="zh-TW" sz="1600" dirty="0">
                <a:latin typeface="+mj-lt"/>
                <a:ea typeface="Arial"/>
                <a:cs typeface="Arial"/>
                <a:sym typeface="Arial"/>
              </a:rPr>
              <a:t>(have been rectified) </a:t>
            </a:r>
          </a:p>
          <a:p>
            <a:pPr marL="267866" marR="0" lvl="0" indent="-267866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Tx/>
              <a:buChar char="❑"/>
              <a:tabLst/>
              <a:defRPr/>
            </a:pP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Arial"/>
                <a:cs typeface="Arial"/>
                <a:sym typeface="Arial"/>
              </a:rPr>
              <a:t>Q:</a:t>
            </a:r>
          </a:p>
          <a:p>
            <a:pPr marL="449263" lvl="3" indent="-182563">
              <a:buClr>
                <a:srgbClr val="000000"/>
              </a:buClr>
              <a:buSzPts val="2000"/>
              <a:buFont typeface="Arial" panose="020B0604020202020204" pitchFamily="34" charset="0"/>
              <a:buChar char="•"/>
              <a:defRPr/>
            </a:pPr>
            <a:r>
              <a:rPr lang="en-US" altLang="zh-TW" sz="1600" dirty="0">
                <a:latin typeface="+mj-lt"/>
                <a:ea typeface="Arial"/>
                <a:cs typeface="Arial"/>
                <a:sym typeface="Arial"/>
              </a:rPr>
              <a:t>Find </a:t>
            </a:r>
            <a:r>
              <a:rPr lang="en-US" altLang="zh-TW" sz="1600" dirty="0">
                <a:solidFill>
                  <a:srgbClr val="FF0000"/>
                </a:solidFill>
                <a:latin typeface="+mj-lt"/>
                <a:ea typeface="Arial"/>
                <a:cs typeface="Arial"/>
                <a:sym typeface="Arial"/>
              </a:rPr>
              <a:t>the disparity map/image </a:t>
            </a:r>
            <a:r>
              <a:rPr lang="en-US" altLang="zh-TW" sz="1600" dirty="0">
                <a:latin typeface="+mj-lt"/>
                <a:ea typeface="Arial"/>
                <a:cs typeface="Arial"/>
                <a:sym typeface="Arial"/>
              </a:rPr>
              <a:t>based on Left and Right stereo images </a:t>
            </a:r>
          </a:p>
        </p:txBody>
      </p:sp>
    </p:spTree>
    <p:extLst>
      <p:ext uri="{BB962C8B-B14F-4D97-AF65-F5344CB8AC3E}">
        <p14:creationId xmlns:p14="http://schemas.microsoft.com/office/powerpoint/2010/main" val="27298463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0"/>
          <p:cNvSpPr txBox="1">
            <a:spLocks noGrp="1"/>
          </p:cNvSpPr>
          <p:nvPr>
            <p:ph type="sldNum" sz="quarter" idx="12"/>
          </p:nvPr>
        </p:nvSpPr>
        <p:spPr>
          <a:xfrm>
            <a:off x="6457962" y="5775695"/>
            <a:ext cx="1543049" cy="20538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51413" tIns="25706" rIns="51413" bIns="25706" rtlCol="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"/>
              <a:buFontTx/>
              <a:buNone/>
              <a:tabLst/>
              <a:defRPr/>
            </a:pPr>
            <a:fld id="{00000000-1234-1234-1234-123412341234}" type="slidenum">
              <a:rPr kumimoji="0" lang="en-US" sz="675" b="0" i="0" u="none" strike="noStrike" kern="0" cap="none" spc="0" normalizeH="0" baseline="0" noProof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+mj-lt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5"/>
                <a:buFontTx/>
                <a:buNone/>
                <a:tabLst/>
                <a:defRPr/>
              </a:pPr>
              <a:t>16</a:t>
            </a:fld>
            <a:endParaRPr kumimoji="0" sz="675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+mj-lt"/>
              <a:cs typeface="Calibri"/>
              <a:sym typeface="Calibri"/>
            </a:endParaRPr>
          </a:p>
        </p:txBody>
      </p:sp>
      <p:sp>
        <p:nvSpPr>
          <p:cNvPr id="159" name="Google Shape;159;p30"/>
          <p:cNvSpPr txBox="1"/>
          <p:nvPr/>
        </p:nvSpPr>
        <p:spPr>
          <a:xfrm>
            <a:off x="1104" y="12670"/>
            <a:ext cx="6278882" cy="4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1461647" marR="0" lvl="0" indent="-1461647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Tx/>
              <a:buNone/>
              <a:tabLst/>
              <a:defRPr/>
            </a:pPr>
            <a:r>
              <a:rPr lang="en-US" altLang="zh-TW" sz="2800" b="1" kern="0" dirty="0">
                <a:solidFill>
                  <a:srgbClr val="000000"/>
                </a:solidFill>
                <a:latin typeface="+mj-lt"/>
                <a:cs typeface="Arial"/>
                <a:sym typeface="Arial"/>
              </a:rPr>
              <a:t>3</a:t>
            </a: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+mn-ea"/>
                <a:cs typeface="Arial"/>
                <a:sym typeface="Arial"/>
              </a:rPr>
              <a:t>.</a:t>
            </a:r>
            <a:r>
              <a:rPr kumimoji="0" lang="en-US" altLang="zh-TW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新細明體" panose="02020500000000000000" pitchFamily="18" charset="-120"/>
                <a:cs typeface="Arial"/>
                <a:sym typeface="Arial"/>
              </a:rPr>
              <a:t>2</a:t>
            </a: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Arial"/>
                <a:cs typeface="Arial"/>
                <a:sym typeface="Arial"/>
              </a:rPr>
              <a:t> (10%) Checking the Disparity Value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89616269-86F4-4284-81D5-5C9C5D7576E0}"/>
              </a:ext>
            </a:extLst>
          </p:cNvPr>
          <p:cNvSpPr txBox="1"/>
          <p:nvPr/>
        </p:nvSpPr>
        <p:spPr>
          <a:xfrm>
            <a:off x="739707" y="2752134"/>
            <a:ext cx="689508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36916" marR="0" lvl="0" indent="-136916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31"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新細明體" panose="02020500000000000000" pitchFamily="18" charset="-120"/>
                <a:cs typeface="Arial"/>
                <a:sym typeface="Arial"/>
              </a:rPr>
              <a:t>Note: Click at gray position at disparity map result from Q.4.1, ignore the position with 0 disparity(e.g. Failure case).</a:t>
            </a:r>
            <a:endParaRPr kumimoji="0" lang="en-US" altLang="zh-TW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lt"/>
              <a:ea typeface="Arial"/>
              <a:cs typeface="Arial"/>
              <a:sym typeface="Arial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6C3056CB-EE86-4C75-9522-14D82696D932}"/>
              </a:ext>
            </a:extLst>
          </p:cNvPr>
          <p:cNvSpPr txBox="1"/>
          <p:nvPr/>
        </p:nvSpPr>
        <p:spPr>
          <a:xfrm>
            <a:off x="464926" y="451327"/>
            <a:ext cx="814059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67866" marR="0" lvl="0" indent="-267866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Tx/>
              <a:buChar char="❑"/>
              <a:tabLst/>
              <a:defRPr/>
            </a:pPr>
            <a:r>
              <a:rPr kumimoji="0" lang="en-US" altLang="zh-TW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Arial"/>
                <a:cs typeface="Arial"/>
                <a:sym typeface="Arial"/>
              </a:rPr>
              <a:t>Given: a pair of images, imL.png and imR.png and disparity map from Q4.1.</a:t>
            </a:r>
          </a:p>
          <a:p>
            <a:pPr marL="267866" marR="0" lvl="0" indent="-267866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❑"/>
              <a:tabLst/>
              <a:defRPr/>
            </a:pPr>
            <a:r>
              <a:rPr kumimoji="0" lang="en-US" altLang="zh-TW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Arial"/>
                <a:cs typeface="Arial"/>
                <a:sym typeface="Arial"/>
              </a:rPr>
              <a:t>Q:</a:t>
            </a:r>
          </a:p>
          <a:p>
            <a:pPr marL="557185" marR="0" lvl="1" indent="-21430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TW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Arial"/>
                <a:cs typeface="Arial"/>
                <a:sym typeface="Arial"/>
              </a:rPr>
              <a:t>Click at left image and draw the corresponding dot at right image.</a:t>
            </a:r>
          </a:p>
          <a:p>
            <a:pPr marL="267866" marR="0" lvl="0" indent="-267866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❑"/>
              <a:tabLst/>
              <a:defRPr/>
            </a:pPr>
            <a:r>
              <a:rPr kumimoji="0" lang="en-US" altLang="zh-TW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Arial"/>
                <a:cs typeface="Arial"/>
                <a:sym typeface="Arial"/>
              </a:rPr>
              <a:t>1) Click at left image and draw the dot on the right image at accurate position.</a:t>
            </a:r>
          </a:p>
          <a:p>
            <a:pPr marL="267866" marR="0" lvl="0" indent="-267866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❑"/>
              <a:tabLst/>
              <a:defRPr/>
            </a:pPr>
            <a:endParaRPr kumimoji="0" lang="en-US" altLang="zh-TW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lt"/>
              <a:ea typeface="Arial"/>
              <a:cs typeface="Arial"/>
              <a:sym typeface="Arial"/>
            </a:endParaRPr>
          </a:p>
          <a:p>
            <a:pPr marL="267866" marR="0" lvl="0" indent="-267866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❑"/>
              <a:tabLst/>
              <a:defRPr/>
            </a:pPr>
            <a:r>
              <a:rPr kumimoji="0" lang="en-US" altLang="zh-TW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Arial"/>
                <a:cs typeface="Arial"/>
                <a:sym typeface="Arial"/>
              </a:rPr>
              <a:t>2) User should allow to repeat 1). </a:t>
            </a:r>
          </a:p>
        </p:txBody>
      </p:sp>
      <p:pic>
        <p:nvPicPr>
          <p:cNvPr id="3" name="Demo_Video">
            <a:hlinkClick r:id="" action="ppaction://media"/>
            <a:extLst>
              <a:ext uri="{FF2B5EF4-FFF2-40B4-BE49-F238E27FC236}">
                <a16:creationId xmlns:a16="http://schemas.microsoft.com/office/drawing/2014/main" id="{F3FED3F8-6FE0-221B-4156-D5AEA387411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11056" y="3652274"/>
            <a:ext cx="7921887" cy="2872715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0DAC707A-AF87-7E88-3855-E0EBFF3221F7}"/>
              </a:ext>
            </a:extLst>
          </p:cNvPr>
          <p:cNvSpPr txBox="1"/>
          <p:nvPr/>
        </p:nvSpPr>
        <p:spPr>
          <a:xfrm>
            <a:off x="739707" y="3299132"/>
            <a:ext cx="689508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36916" marR="0" lvl="0" indent="-136916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31"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Arial"/>
                <a:cs typeface="Arial"/>
                <a:sym typeface="Arial"/>
              </a:rPr>
              <a:t>Result</a:t>
            </a:r>
            <a:r>
              <a:rPr kumimoji="0" lang="zh-TW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Arial"/>
                <a:cs typeface="Arial"/>
                <a:sym typeface="Arial"/>
              </a:rPr>
              <a:t> </a:t>
            </a: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Arial"/>
                <a:cs typeface="Arial"/>
                <a:sym typeface="Arial"/>
              </a:rPr>
              <a:t>Video: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7D9472DE-5A1D-06D5-DC72-831601A1A06C}"/>
              </a:ext>
            </a:extLst>
          </p:cNvPr>
          <p:cNvSpPr txBox="1"/>
          <p:nvPr/>
        </p:nvSpPr>
        <p:spPr>
          <a:xfrm>
            <a:off x="7548880" y="0"/>
            <a:ext cx="15951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>
                <a:latin typeface="+mj-lt"/>
                <a:cs typeface="Arial" panose="020B0604020202020204" pitchFamily="34" charset="0"/>
              </a:rPr>
              <a:t>(</a:t>
            </a:r>
            <a:r>
              <a:rPr lang="zh-CN" altLang="en-US" sz="1800" dirty="0">
                <a:latin typeface="+mj-lt"/>
                <a:ea typeface="新細明體" panose="02020500000000000000" pitchFamily="18" charset="-120"/>
                <a:cs typeface="Arial" panose="020B0604020202020204" pitchFamily="34" charset="0"/>
              </a:rPr>
              <a:t>出題</a:t>
            </a:r>
            <a:r>
              <a:rPr lang="zh-TW" altLang="en-US" sz="1800" dirty="0">
                <a:latin typeface="+mj-lt"/>
                <a:ea typeface="新細明體" panose="02020500000000000000" pitchFamily="18" charset="-120"/>
                <a:cs typeface="Arial" panose="020B0604020202020204" pitchFamily="34" charset="0"/>
              </a:rPr>
              <a:t>：</a:t>
            </a:r>
            <a:r>
              <a:rPr lang="en-US" altLang="zh-CN" sz="1800" dirty="0" err="1">
                <a:latin typeface="+mj-lt"/>
                <a:cs typeface="Arial" panose="020B0604020202020204" pitchFamily="34" charset="0"/>
              </a:rPr>
              <a:t>Maton</a:t>
            </a:r>
            <a:r>
              <a:rPr lang="en-US" altLang="zh-TW" sz="1800" dirty="0">
                <a:latin typeface="+mj-lt"/>
                <a:cs typeface="Arial" panose="020B0604020202020204" pitchFamily="34" charset="0"/>
              </a:rPr>
              <a:t>)</a:t>
            </a:r>
            <a:endParaRPr lang="zh-TW" altLang="en-US" sz="1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28711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9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90">
            <a:extLst>
              <a:ext uri="{FF2B5EF4-FFF2-40B4-BE49-F238E27FC236}">
                <a16:creationId xmlns:a16="http://schemas.microsoft.com/office/drawing/2014/main" id="{B61F83AB-4E5B-D8FE-AF90-3AEEE40E852C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7886700" cy="486000"/>
          </a:xfrm>
          <a:prstGeom prst="rect">
            <a:avLst/>
          </a:prstGeom>
          <a:noFill/>
          <a:ln>
            <a:noFill/>
          </a:ln>
        </p:spPr>
        <p:txBody>
          <a:bodyPr vert="horz" lIns="68569" tIns="34275" rIns="68569" bIns="34275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buSzPct val="25000"/>
            </a:pPr>
            <a:r>
              <a:rPr lang="en-US" sz="2800" b="1" dirty="0">
                <a:ea typeface="Arial"/>
                <a:cs typeface="Arial"/>
                <a:sym typeface="Arial"/>
              </a:rPr>
              <a:t>Notice (1/2)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21638891-6CB0-0389-057B-19A75FEDFF20}"/>
              </a:ext>
            </a:extLst>
          </p:cNvPr>
          <p:cNvSpPr txBox="1">
            <a:spLocks/>
          </p:cNvSpPr>
          <p:nvPr/>
        </p:nvSpPr>
        <p:spPr>
          <a:xfrm>
            <a:off x="36587" y="616557"/>
            <a:ext cx="9070825" cy="608173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Copying homework is strictly prohibited!! </a:t>
            </a: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Penalty: Score will be zero for both persons!!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Due date =&gt; </a:t>
            </a: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09:00:00, </a:t>
            </a: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20</a:t>
            </a:r>
            <a:r>
              <a:rPr kumimoji="0" lang="en-US" altLang="zh-TW" sz="2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22</a:t>
            </a: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/10/20  (</a:t>
            </a:r>
            <a:r>
              <a:rPr kumimoji="0" lang="en-US" altLang="zh-TW" sz="2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Thu</a:t>
            </a: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.) </a:t>
            </a:r>
          </a:p>
          <a:p>
            <a:pPr marL="26670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 delay. Penalties for late homework:</a:t>
            </a:r>
          </a:p>
          <a:p>
            <a:pPr marL="538163" marR="0" lvl="1" indent="-2698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Up to 7 days late, loss of 50% of the score awarded</a:t>
            </a:r>
          </a:p>
          <a:p>
            <a:pPr marL="538163" marR="0" lvl="1" indent="-2698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After 7 days, the score will be marked as 0.</a:t>
            </a:r>
          </a:p>
          <a:p>
            <a:pPr marL="266700" marR="0" lvl="1" indent="-2667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You must </a:t>
            </a: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attend the demonstration</a:t>
            </a: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or your score will be 0. The demonstration schedule will be announced on NCKU </a:t>
            </a:r>
            <a:r>
              <a:rPr kumimoji="0" lang="en-US" sz="26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moodle</a:t>
            </a: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</a:p>
          <a:p>
            <a:pPr marL="266700" marR="0" lvl="1" indent="-2667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You must </a:t>
            </a: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make a GUI</a:t>
            </a: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or you will get some penalties.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Upload to =&gt; </a:t>
            </a: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140.116.154.1 -&gt; Upload/Homework/Hw1_1</a:t>
            </a:r>
            <a:endParaRPr kumimoji="0" lang="en-US" sz="26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538163" marR="0" lvl="1" indent="-27305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User ID: cvdl20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22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	Password: cvdl20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22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Format</a:t>
            </a:r>
          </a:p>
          <a:p>
            <a:pPr marL="538163" marR="0" lvl="1" indent="-27305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Filename: Hw1_StudentID_Name_Version.rar</a:t>
            </a:r>
          </a:p>
          <a:p>
            <a:pPr marL="2514600" marR="0" lvl="5" indent="-185738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Ex: Hw1_1_F71234567_林小明_V1.rar</a:t>
            </a:r>
          </a:p>
          <a:p>
            <a:pPr marL="2514600" marR="0" lvl="5" indent="-185738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If you want to update your file, you should update your version to be V2, ex: Hw1_1_F71234567_林小明_V2.rar</a:t>
            </a:r>
          </a:p>
          <a:p>
            <a:pPr marL="538163" marR="0" lvl="1" indent="-27305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Content: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project folder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*( excluding the pictures )</a:t>
            </a:r>
            <a:b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	            *note: remove your “Debug” folder to reduce file size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投影片編號版面配置區 2">
            <a:extLst>
              <a:ext uri="{FF2B5EF4-FFF2-40B4-BE49-F238E27FC236}">
                <a16:creationId xmlns:a16="http://schemas.microsoft.com/office/drawing/2014/main" id="{1E8FF635-E2E4-118A-253C-5753CB896DF3}"/>
              </a:ext>
            </a:extLst>
          </p:cNvPr>
          <p:cNvSpPr txBox="1">
            <a:spLocks/>
          </p:cNvSpPr>
          <p:nvPr/>
        </p:nvSpPr>
        <p:spPr>
          <a:xfrm>
            <a:off x="7086600" y="6578353"/>
            <a:ext cx="2057400" cy="2796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E83DE27-3F3A-421C-8CC9-9BCAA9F15320}" type="slidenum">
              <a:rPr lang="zh-TW" altLang="en-US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/>
              <a:t>2</a:t>
            </a:fld>
            <a:endParaRPr lang="zh-TW" altLang="en-US" dirty="0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5172189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97">
            <a:extLst>
              <a:ext uri="{FF2B5EF4-FFF2-40B4-BE49-F238E27FC236}">
                <a16:creationId xmlns:a16="http://schemas.microsoft.com/office/drawing/2014/main" id="{62248272-6733-FD16-AAF8-4355284D1130}"/>
              </a:ext>
            </a:extLst>
          </p:cNvPr>
          <p:cNvSpPr txBox="1">
            <a:spLocks/>
          </p:cNvSpPr>
          <p:nvPr/>
        </p:nvSpPr>
        <p:spPr>
          <a:xfrm>
            <a:off x="2" y="6552"/>
            <a:ext cx="7886699" cy="486000"/>
          </a:xfrm>
          <a:prstGeom prst="rect">
            <a:avLst/>
          </a:prstGeom>
          <a:noFill/>
          <a:ln>
            <a:noFill/>
          </a:ln>
        </p:spPr>
        <p:txBody>
          <a:bodyPr vert="horz" lIns="68569" tIns="34275" rIns="68569" bIns="34275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buSzPct val="25000"/>
            </a:pPr>
            <a:r>
              <a:rPr lang="en-US" sz="2800" b="1" dirty="0">
                <a:ea typeface="Arial"/>
                <a:cs typeface="Arial"/>
                <a:sym typeface="Arial"/>
              </a:rPr>
              <a:t>Notice (2/2)</a:t>
            </a:r>
            <a:endParaRPr lang="en-US" sz="2800" b="1" dirty="0">
              <a:solidFill>
                <a:srgbClr val="FF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AE14F4C0-DE6A-019E-0CEE-964384BC55CF}"/>
              </a:ext>
            </a:extLst>
          </p:cNvPr>
          <p:cNvSpPr txBox="1">
            <a:spLocks/>
          </p:cNvSpPr>
          <p:nvPr/>
        </p:nvSpPr>
        <p:spPr>
          <a:xfrm>
            <a:off x="146850" y="720062"/>
            <a:ext cx="8850299" cy="450896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76250" marR="0" lvl="0" indent="-3429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q"/>
              <a:defRPr sz="2000" b="0" i="0" u="none" strike="noStrike" cap="none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defRPr>
            </a:lvl1pPr>
            <a:lvl2pPr marL="742950" marR="0" lvl="1" indent="-2857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§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57250" marR="0" lvl="2" indent="-762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79388" marR="0" lvl="0" indent="-179388" algn="l" defTabSz="4572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TW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Arial" panose="020B0604020202020204" pitchFamily="34" charset="0"/>
                <a:sym typeface="Calibri"/>
              </a:rPr>
              <a:t>Python (recommended)</a:t>
            </a:r>
          </a:p>
          <a:p>
            <a:pPr marL="447675" marR="0" lvl="1" indent="-268288" algn="l" defTabSz="4572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altLang="zh-TW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Python 3.7 (</a:t>
            </a:r>
            <a:r>
              <a:rPr kumimoji="0" lang="en-US" altLang="zh-TW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Calibri"/>
                <a:sym typeface="Calibri"/>
                <a:hlinkClick r:id="rId3"/>
              </a:rPr>
              <a:t>https://www.python.org/downloads/</a:t>
            </a:r>
            <a:r>
              <a:rPr kumimoji="0" lang="en-US" altLang="zh-TW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)</a:t>
            </a:r>
          </a:p>
          <a:p>
            <a:pPr marL="447675" marR="0" lvl="1" indent="-268288" algn="l" defTabSz="4572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altLang="zh-TW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opencv</a:t>
            </a:r>
            <a:r>
              <a:rPr kumimoji="0" lang="en-US" altLang="zh-TW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-</a:t>
            </a:r>
            <a:r>
              <a:rPr kumimoji="0" lang="en-US" altLang="zh-TW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contrib</a:t>
            </a:r>
            <a:r>
              <a:rPr kumimoji="0" lang="en-US" altLang="zh-TW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-python (3.4.2.17)</a:t>
            </a:r>
          </a:p>
          <a:p>
            <a:pPr marL="447675" marR="0" lvl="1" indent="-268288" algn="l" defTabSz="4572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altLang="zh-TW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Matplotlib 3.1.1</a:t>
            </a:r>
          </a:p>
          <a:p>
            <a:pPr marL="447675" marR="0" lvl="1" indent="-268288" algn="l" defTabSz="4572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altLang="zh-TW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UI framework: pyqt5 (5.15.1)</a:t>
            </a:r>
          </a:p>
          <a:p>
            <a:pPr marL="476250" marR="0" lvl="0" indent="-342900" algn="l" defTabSz="4572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Char char="q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Arial" panose="020B0604020202020204" pitchFamily="34" charset="0"/>
              <a:sym typeface="Calibri"/>
            </a:endParaRPr>
          </a:p>
          <a:p>
            <a:pPr marL="179388" marR="0" lvl="0" indent="-179388" algn="l" defTabSz="4572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Arial" panose="020B0604020202020204" pitchFamily="34" charset="0"/>
                <a:sym typeface="Calibri"/>
              </a:rPr>
              <a:t>C++ (check MFC guide in ftp)</a:t>
            </a:r>
          </a:p>
          <a:p>
            <a:pPr marL="447675" marR="0" lvl="1" indent="-268288" algn="l" defTabSz="4572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Arial" panose="020B0604020202020204" pitchFamily="34" charset="0"/>
                <a:sym typeface="Calibri"/>
              </a:rPr>
              <a:t>OpenCV 3.3.1 (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Arial" panose="020B0604020202020204" pitchFamily="34" charset="0"/>
                <a:sym typeface="Calibri"/>
                <a:hlinkClick r:id="rId4"/>
              </a:rPr>
              <a:t>https://opencv.org/release.html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Arial" panose="020B0604020202020204" pitchFamily="34" charset="0"/>
                <a:sym typeface="Calibri"/>
              </a:rPr>
              <a:t>)</a:t>
            </a:r>
          </a:p>
          <a:p>
            <a:pPr marL="447675" marR="0" lvl="1" indent="-268288" algn="l" defTabSz="4572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Arial" panose="020B0604020202020204" pitchFamily="34" charset="0"/>
                <a:sym typeface="Calibri"/>
              </a:rPr>
              <a:t>Visual Studio 2015 (download  from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Arial" panose="020B0604020202020204" pitchFamily="34" charset="0"/>
                <a:sym typeface="Calibri"/>
                <a:hlinkClick r:id="rId5"/>
              </a:rPr>
              <a:t>http://www.cc.ncku.edu.tw/download/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Arial" panose="020B0604020202020204" pitchFamily="34" charset="0"/>
                <a:sym typeface="Calibri"/>
              </a:rPr>
              <a:t>) </a:t>
            </a:r>
          </a:p>
          <a:p>
            <a:pPr marL="447675" marR="0" lvl="1" indent="-268288" algn="l" defTabSz="4572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Arial" panose="020B0604020202020204" pitchFamily="34" charset="0"/>
                <a:sym typeface="Calibri"/>
              </a:rPr>
              <a:t>UI framework: MFC</a:t>
            </a:r>
          </a:p>
        </p:txBody>
      </p:sp>
      <p:sp>
        <p:nvSpPr>
          <p:cNvPr id="7" name="投影片編號版面配置區 2">
            <a:extLst>
              <a:ext uri="{FF2B5EF4-FFF2-40B4-BE49-F238E27FC236}">
                <a16:creationId xmlns:a16="http://schemas.microsoft.com/office/drawing/2014/main" id="{B4846060-5335-0800-9D3C-8A5D40403A4C}"/>
              </a:ext>
            </a:extLst>
          </p:cNvPr>
          <p:cNvSpPr txBox="1">
            <a:spLocks/>
          </p:cNvSpPr>
          <p:nvPr/>
        </p:nvSpPr>
        <p:spPr>
          <a:xfrm>
            <a:off x="7086600" y="6578353"/>
            <a:ext cx="2057400" cy="2796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E83DE27-3F3A-421C-8CC9-9BCAA9F15320}" type="slidenum">
              <a:rPr lang="zh-TW" altLang="en-US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/>
              <a:t>3</a:t>
            </a:fld>
            <a:endParaRPr lang="zh-TW" altLang="en-US" dirty="0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" y="10510"/>
            <a:ext cx="7886699" cy="486000"/>
          </a:xfrm>
        </p:spPr>
        <p:txBody>
          <a:bodyPr/>
          <a:lstStyle/>
          <a:p>
            <a:r>
              <a:rPr lang="en-US" altLang="zh-TW" sz="2800" b="1" dirty="0">
                <a:cs typeface="Arial" panose="020B0604020202020204" pitchFamily="34" charset="0"/>
              </a:rPr>
              <a:t>Assignment scoring (Total: 100%)</a:t>
            </a:r>
            <a:endParaRPr lang="zh-TW" altLang="en-US" sz="2800" b="1" dirty="0">
              <a:cs typeface="Arial" panose="020B0604020202020204" pitchFamily="34" charset="0"/>
            </a:endParaRPr>
          </a:p>
        </p:txBody>
      </p:sp>
      <p:sp>
        <p:nvSpPr>
          <p:cNvPr id="3" name="文字版面配置區 2"/>
          <p:cNvSpPr>
            <a:spLocks noGrp="1"/>
          </p:cNvSpPr>
          <p:nvPr>
            <p:ph idx="1"/>
          </p:nvPr>
        </p:nvSpPr>
        <p:spPr>
          <a:xfrm>
            <a:off x="262099" y="507081"/>
            <a:ext cx="8761133" cy="5755697"/>
          </a:xfrm>
        </p:spPr>
        <p:txBody>
          <a:bodyPr>
            <a:normAutofit/>
          </a:bodyPr>
          <a:lstStyle/>
          <a:p>
            <a:pPr marL="269081" indent="-269081">
              <a:lnSpc>
                <a:spcPct val="100000"/>
              </a:lnSpc>
              <a:buNone/>
            </a:pPr>
            <a:r>
              <a:rPr lang="en-US" altLang="zh-TW" sz="1600" dirty="0">
                <a:cs typeface="Arial" panose="020B0604020202020204" pitchFamily="34" charset="0"/>
              </a:rPr>
              <a:t>1. (</a:t>
            </a:r>
            <a:r>
              <a:rPr lang="en-US" altLang="zh-TW" sz="1600" dirty="0">
                <a:solidFill>
                  <a:srgbClr val="FF0000"/>
                </a:solidFill>
                <a:cs typeface="Arial" panose="020B0604020202020204" pitchFamily="34" charset="0"/>
              </a:rPr>
              <a:t>20%</a:t>
            </a:r>
            <a:r>
              <a:rPr lang="en-US" altLang="zh-TW" sz="1600" dirty="0">
                <a:cs typeface="Arial" panose="020B0604020202020204" pitchFamily="34" charset="0"/>
              </a:rPr>
              <a:t>) </a:t>
            </a:r>
            <a:r>
              <a:rPr lang="en-US" altLang="zh-TW" sz="1600" dirty="0"/>
              <a:t>Camera Calibration </a:t>
            </a:r>
            <a:r>
              <a:rPr lang="en-US" altLang="zh-TW" sz="1600" dirty="0">
                <a:cs typeface="Arial" panose="020B0604020202020204" pitchFamily="34" charset="0"/>
              </a:rPr>
              <a:t>		 </a:t>
            </a:r>
          </a:p>
          <a:p>
            <a:pPr marL="182563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TW" sz="1400" dirty="0">
                <a:cs typeface="Arial" panose="020B0604020202020204" pitchFamily="34" charset="0"/>
              </a:rPr>
              <a:t>1.1 (4%)</a:t>
            </a:r>
            <a:r>
              <a:rPr lang="zh-TW" altLang="en-US" sz="1400" dirty="0">
                <a:cs typeface="Arial" panose="020B0604020202020204" pitchFamily="34" charset="0"/>
              </a:rPr>
              <a:t> </a:t>
            </a:r>
            <a:r>
              <a:rPr lang="en-US" altLang="zh-TW" sz="1400" dirty="0">
                <a:cs typeface="Arial" panose="020B0604020202020204" pitchFamily="34" charset="0"/>
              </a:rPr>
              <a:t>Corner detection </a:t>
            </a:r>
          </a:p>
          <a:p>
            <a:pPr marL="182563" lvl="1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TW" sz="1400" dirty="0">
                <a:latin typeface="+mj-lt"/>
                <a:cs typeface="Arial" panose="020B0604020202020204" pitchFamily="34" charset="0"/>
              </a:rPr>
              <a:t>1.2 (4%)</a:t>
            </a:r>
            <a:r>
              <a:rPr lang="zh-TW" altLang="en-US" sz="1400" dirty="0">
                <a:latin typeface="+mj-lt"/>
                <a:cs typeface="Arial" panose="020B0604020202020204" pitchFamily="34" charset="0"/>
              </a:rPr>
              <a:t> </a:t>
            </a:r>
            <a:r>
              <a:rPr lang="en-US" altLang="zh-TW" sz="1400" dirty="0">
                <a:latin typeface="+mj-lt"/>
                <a:cs typeface="Arial" panose="020B0604020202020204" pitchFamily="34" charset="0"/>
              </a:rPr>
              <a:t>Find the intrinsic matrix </a:t>
            </a:r>
          </a:p>
          <a:p>
            <a:pPr marL="182563" lvl="1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TW" sz="1400" dirty="0">
                <a:latin typeface="+mj-lt"/>
                <a:cs typeface="Arial" panose="020B0604020202020204" pitchFamily="34" charset="0"/>
              </a:rPr>
              <a:t>1.3 (4%)</a:t>
            </a:r>
            <a:r>
              <a:rPr lang="zh-TW" altLang="en-US" sz="1400" dirty="0">
                <a:latin typeface="+mj-lt"/>
                <a:cs typeface="Arial" panose="020B0604020202020204" pitchFamily="34" charset="0"/>
              </a:rPr>
              <a:t> </a:t>
            </a:r>
            <a:r>
              <a:rPr lang="en-US" altLang="zh-TW" sz="1400" dirty="0">
                <a:latin typeface="+mj-lt"/>
                <a:cs typeface="Arial" panose="020B0604020202020204" pitchFamily="34" charset="0"/>
              </a:rPr>
              <a:t>Find the extrinsic matrix </a:t>
            </a:r>
          </a:p>
          <a:p>
            <a:pPr marL="182563" lvl="1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TW" sz="1400" dirty="0">
                <a:latin typeface="+mj-lt"/>
                <a:cs typeface="Arial" panose="020B0604020202020204" pitchFamily="34" charset="0"/>
              </a:rPr>
              <a:t>1.4 (4%)</a:t>
            </a:r>
            <a:r>
              <a:rPr lang="zh-TW" altLang="en-US" sz="1400" dirty="0">
                <a:latin typeface="+mj-lt"/>
                <a:cs typeface="Arial" panose="020B0604020202020204" pitchFamily="34" charset="0"/>
              </a:rPr>
              <a:t> </a:t>
            </a:r>
            <a:r>
              <a:rPr lang="en-US" altLang="zh-TW" sz="1400" dirty="0">
                <a:latin typeface="+mj-lt"/>
                <a:cs typeface="Arial" panose="020B0604020202020204" pitchFamily="34" charset="0"/>
              </a:rPr>
              <a:t>Find the distortion matrix</a:t>
            </a:r>
          </a:p>
          <a:p>
            <a:pPr marL="182563" lvl="1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TW" sz="1400" dirty="0">
                <a:latin typeface="+mj-lt"/>
                <a:cs typeface="Arial" panose="020B0604020202020204" pitchFamily="34" charset="0"/>
              </a:rPr>
              <a:t>1.5 (4%) Show the undistorted result</a:t>
            </a:r>
          </a:p>
          <a:p>
            <a:pPr marL="269875" lvl="1" indent="-269875">
              <a:lnSpc>
                <a:spcPct val="100000"/>
              </a:lnSpc>
              <a:buNone/>
            </a:pPr>
            <a:r>
              <a:rPr lang="en-US" altLang="zh-TW" sz="1600" dirty="0">
                <a:latin typeface="+mj-lt"/>
                <a:cs typeface="Arial" panose="020B0604020202020204" pitchFamily="34" charset="0"/>
              </a:rPr>
              <a:t>2. (</a:t>
            </a:r>
            <a:r>
              <a:rPr lang="en-US" altLang="zh-TW" sz="1600" dirty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20%</a:t>
            </a:r>
            <a:r>
              <a:rPr lang="en-US" altLang="zh-TW" sz="1600" dirty="0">
                <a:latin typeface="+mj-lt"/>
                <a:cs typeface="Arial" panose="020B0604020202020204" pitchFamily="34" charset="0"/>
              </a:rPr>
              <a:t>) </a:t>
            </a:r>
            <a:r>
              <a:rPr lang="en-US" altLang="zh-TW" sz="1600" dirty="0">
                <a:latin typeface="+mj-lt"/>
              </a:rPr>
              <a:t>Augmented Reality</a:t>
            </a:r>
          </a:p>
          <a:p>
            <a:pPr marL="182563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TW" sz="1400" dirty="0">
                <a:cs typeface="Arial" panose="020B0604020202020204" pitchFamily="34" charset="0"/>
              </a:rPr>
              <a:t>2.1 (10%)</a:t>
            </a:r>
            <a:r>
              <a:rPr lang="zh-TW" altLang="en-US" sz="1400" dirty="0">
                <a:cs typeface="Arial" panose="020B0604020202020204" pitchFamily="34" charset="0"/>
              </a:rPr>
              <a:t> </a:t>
            </a:r>
            <a:r>
              <a:rPr lang="en-US" altLang="zh-TW" sz="1400" dirty="0">
                <a:cs typeface="Arial" panose="020B0604020202020204" pitchFamily="34" charset="0"/>
              </a:rPr>
              <a:t>Show words on board</a:t>
            </a:r>
          </a:p>
          <a:p>
            <a:pPr marL="182563" lvl="1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TW" sz="1400" dirty="0">
                <a:latin typeface="+mj-lt"/>
                <a:cs typeface="Arial" panose="020B0604020202020204" pitchFamily="34" charset="0"/>
              </a:rPr>
              <a:t>2.2 (10%)</a:t>
            </a:r>
            <a:r>
              <a:rPr lang="zh-TW" altLang="en-US" sz="1400" dirty="0">
                <a:latin typeface="+mj-lt"/>
                <a:cs typeface="Arial" panose="020B0604020202020204" pitchFamily="34" charset="0"/>
              </a:rPr>
              <a:t> </a:t>
            </a:r>
            <a:r>
              <a:rPr lang="en-US" altLang="zh-TW" sz="1400" dirty="0">
                <a:latin typeface="+mj-lt"/>
                <a:cs typeface="Arial" panose="020B0604020202020204" pitchFamily="34" charset="0"/>
              </a:rPr>
              <a:t>Show words vertically</a:t>
            </a:r>
          </a:p>
          <a:p>
            <a:pPr marL="269875" lvl="1" indent="-269875">
              <a:lnSpc>
                <a:spcPct val="100000"/>
              </a:lnSpc>
              <a:buNone/>
            </a:pPr>
            <a:r>
              <a:rPr lang="en-US" altLang="zh-TW" sz="1600" dirty="0">
                <a:latin typeface="+mj-lt"/>
                <a:cs typeface="Arial" panose="020B0604020202020204" pitchFamily="34" charset="0"/>
              </a:rPr>
              <a:t>3. (</a:t>
            </a:r>
            <a:r>
              <a:rPr lang="en-US" altLang="zh-TW" sz="1600" dirty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20%</a:t>
            </a:r>
            <a:r>
              <a:rPr lang="en-US" altLang="zh-TW" sz="1600" dirty="0">
                <a:latin typeface="+mj-lt"/>
                <a:cs typeface="Arial" panose="020B0604020202020204" pitchFamily="34" charset="0"/>
              </a:rPr>
              <a:t>) </a:t>
            </a:r>
            <a:r>
              <a:rPr lang="en-US" altLang="zh-TW" sz="1600" dirty="0">
                <a:latin typeface="+mj-lt"/>
              </a:rPr>
              <a:t>Stereo Disparity Map</a:t>
            </a:r>
            <a:endParaRPr lang="en-US" altLang="zh-TW" sz="1600" dirty="0">
              <a:latin typeface="+mj-lt"/>
              <a:cs typeface="Arial" panose="020B0604020202020204" pitchFamily="34" charset="0"/>
            </a:endParaRPr>
          </a:p>
          <a:p>
            <a:pPr marL="182563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TW" sz="1400" dirty="0">
                <a:cs typeface="Arial" panose="020B0604020202020204" pitchFamily="34" charset="0"/>
              </a:rPr>
              <a:t>3.1 (10%)</a:t>
            </a:r>
            <a:r>
              <a:rPr lang="zh-TW" altLang="en-US" sz="1400" dirty="0">
                <a:cs typeface="Arial" panose="020B0604020202020204" pitchFamily="34" charset="0"/>
              </a:rPr>
              <a:t> </a:t>
            </a:r>
            <a:r>
              <a:rPr lang="en-US" altLang="zh-TW" sz="1400" dirty="0">
                <a:cs typeface="Arial" panose="020B0604020202020204" pitchFamily="34" charset="0"/>
                <a:sym typeface="Arial"/>
              </a:rPr>
              <a:t>Stereo Disparity Map</a:t>
            </a:r>
            <a:endParaRPr lang="en-US" altLang="zh-TW" sz="1400" dirty="0">
              <a:cs typeface="Arial" panose="020B0604020202020204" pitchFamily="34" charset="0"/>
            </a:endParaRPr>
          </a:p>
          <a:p>
            <a:pPr marL="182563" lvl="1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TW" sz="1400" dirty="0">
                <a:latin typeface="+mj-lt"/>
                <a:cs typeface="Arial" panose="020B0604020202020204" pitchFamily="34" charset="0"/>
              </a:rPr>
              <a:t>3.2 (10%)</a:t>
            </a:r>
            <a:r>
              <a:rPr lang="zh-TW" altLang="en-US" sz="1400" dirty="0">
                <a:latin typeface="+mj-lt"/>
                <a:cs typeface="Arial" panose="020B0604020202020204" pitchFamily="34" charset="0"/>
              </a:rPr>
              <a:t> </a:t>
            </a:r>
            <a:r>
              <a:rPr lang="en-US" altLang="zh-TW" sz="1400" dirty="0">
                <a:latin typeface="+mj-lt"/>
                <a:cs typeface="Arial" panose="020B0604020202020204" pitchFamily="34" charset="0"/>
                <a:sym typeface="Arial"/>
              </a:rPr>
              <a:t>Checking the Disparity Value</a:t>
            </a:r>
          </a:p>
          <a:p>
            <a:pPr marL="14288" lvl="1" indent="0">
              <a:lnSpc>
                <a:spcPct val="100000"/>
              </a:lnSpc>
              <a:buNone/>
            </a:pPr>
            <a:r>
              <a:rPr lang="en-US" altLang="zh-TW" sz="1600" dirty="0">
                <a:latin typeface="+mj-lt"/>
                <a:cs typeface="Arial" panose="020B0604020202020204" pitchFamily="34" charset="0"/>
              </a:rPr>
              <a:t>4. (</a:t>
            </a:r>
            <a:r>
              <a:rPr lang="en-US" altLang="zh-TW" sz="1600" dirty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20%</a:t>
            </a:r>
            <a:r>
              <a:rPr lang="en-US" altLang="zh-TW" sz="1600" dirty="0">
                <a:latin typeface="+mj-lt"/>
                <a:cs typeface="Arial" panose="020B0604020202020204" pitchFamily="34" charset="0"/>
              </a:rPr>
              <a:t>)</a:t>
            </a:r>
          </a:p>
          <a:p>
            <a:pPr marL="0" lvl="1" indent="0">
              <a:lnSpc>
                <a:spcPct val="100000"/>
              </a:lnSpc>
              <a:buNone/>
            </a:pPr>
            <a:endParaRPr lang="en-US" altLang="zh-TW" sz="1400" dirty="0">
              <a:latin typeface="+mj-lt"/>
              <a:cs typeface="Arial" panose="020B0604020202020204" pitchFamily="34" charset="0"/>
            </a:endParaRPr>
          </a:p>
          <a:p>
            <a:pPr marL="0" lvl="1" indent="0">
              <a:lnSpc>
                <a:spcPct val="100000"/>
              </a:lnSpc>
              <a:buNone/>
            </a:pPr>
            <a:endParaRPr lang="en-US" altLang="zh-TW" sz="1400" dirty="0">
              <a:latin typeface="+mj-lt"/>
              <a:cs typeface="Arial" panose="020B0604020202020204" pitchFamily="34" charset="0"/>
            </a:endParaRPr>
          </a:p>
          <a:p>
            <a:pPr marL="0" lvl="1" indent="0">
              <a:lnSpc>
                <a:spcPct val="100000"/>
              </a:lnSpc>
              <a:buNone/>
            </a:pPr>
            <a:endParaRPr lang="en-US" altLang="zh-TW" sz="1600" dirty="0">
              <a:latin typeface="+mj-lt"/>
              <a:cs typeface="Arial" panose="020B0604020202020204" pitchFamily="34" charset="0"/>
            </a:endParaRPr>
          </a:p>
          <a:p>
            <a:pPr marL="0" lvl="1" indent="0">
              <a:lnSpc>
                <a:spcPct val="100000"/>
              </a:lnSpc>
              <a:buNone/>
            </a:pPr>
            <a:r>
              <a:rPr lang="en-US" altLang="zh-TW" sz="1600" dirty="0">
                <a:latin typeface="+mj-lt"/>
                <a:cs typeface="Arial" panose="020B0604020202020204" pitchFamily="34" charset="0"/>
              </a:rPr>
              <a:t>5. (</a:t>
            </a:r>
            <a:r>
              <a:rPr lang="en-US" altLang="zh-TW" sz="1600" dirty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20%</a:t>
            </a:r>
            <a:r>
              <a:rPr lang="en-US" altLang="zh-TW" sz="1600" dirty="0">
                <a:latin typeface="+mj-lt"/>
                <a:cs typeface="Arial" panose="020B0604020202020204" pitchFamily="34" charset="0"/>
              </a:rPr>
              <a:t>)</a:t>
            </a:r>
            <a:endParaRPr lang="en-US" altLang="zh-TW" sz="1600" dirty="0">
              <a:latin typeface="+mj-lt"/>
            </a:endParaRPr>
          </a:p>
        </p:txBody>
      </p:sp>
      <p:sp>
        <p:nvSpPr>
          <p:cNvPr id="4" name="Shape 99">
            <a:extLst>
              <a:ext uri="{FF2B5EF4-FFF2-40B4-BE49-F238E27FC236}">
                <a16:creationId xmlns:a16="http://schemas.microsoft.com/office/drawing/2014/main" id="{C974698B-7881-4098-9F61-D38405A647A3}"/>
              </a:ext>
            </a:extLst>
          </p:cNvPr>
          <p:cNvSpPr txBox="1">
            <a:spLocks noGrp="1"/>
          </p:cNvSpPr>
          <p:nvPr>
            <p:ph type="sldNum" sz="quarter" idx="12"/>
          </p:nvPr>
        </p:nvSpPr>
        <p:spPr>
          <a:xfrm>
            <a:off x="7086603" y="6584156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vert="horz" lIns="68569" tIns="34275" rIns="68569" bIns="34275" rtlCol="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 smtClean="0">
                <a:solidFill>
                  <a:srgbClr val="888888"/>
                </a:solidFill>
                <a:latin typeface="+mj-lt"/>
                <a:ea typeface="Calibri"/>
                <a:cs typeface="Calibri"/>
                <a:sym typeface="Calibri"/>
              </a:rPr>
              <a:pPr algn="r">
                <a:buSzPct val="25000"/>
              </a:pPr>
              <a:t>4</a:t>
            </a:fld>
            <a:endParaRPr lang="en-US" sz="900" dirty="0">
              <a:solidFill>
                <a:srgbClr val="888888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CB5DCF5D-72D2-4E6B-A5F5-3BCA16136602}"/>
              </a:ext>
            </a:extLst>
          </p:cNvPr>
          <p:cNvSpPr txBox="1"/>
          <p:nvPr/>
        </p:nvSpPr>
        <p:spPr>
          <a:xfrm>
            <a:off x="3323092" y="595222"/>
            <a:ext cx="20002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>
                <a:latin typeface="+mj-lt"/>
                <a:cs typeface="Arial" panose="020B0604020202020204" pitchFamily="34" charset="0"/>
              </a:rPr>
              <a:t>(</a:t>
            </a:r>
            <a:r>
              <a:rPr lang="zh-CN" altLang="en-US" sz="1800" dirty="0">
                <a:latin typeface="新細明體" panose="02020500000000000000" pitchFamily="18" charset="-120"/>
                <a:ea typeface="新細明體" panose="02020500000000000000" pitchFamily="18" charset="-120"/>
                <a:cs typeface="Arial" panose="020B0604020202020204" pitchFamily="34" charset="0"/>
              </a:rPr>
              <a:t>出題</a:t>
            </a:r>
            <a:r>
              <a:rPr lang="zh-TW" altLang="en-US" sz="1800" dirty="0">
                <a:latin typeface="新細明體" panose="02020500000000000000" pitchFamily="18" charset="-120"/>
                <a:ea typeface="新細明體" panose="02020500000000000000" pitchFamily="18" charset="-120"/>
                <a:cs typeface="Arial" panose="020B0604020202020204" pitchFamily="34" charset="0"/>
              </a:rPr>
              <a:t>：</a:t>
            </a:r>
            <a:r>
              <a:rPr lang="en-US" altLang="zh-CN" sz="1800" dirty="0">
                <a:latin typeface="+mj-lt"/>
                <a:cs typeface="Arial" panose="020B0604020202020204" pitchFamily="34" charset="0"/>
              </a:rPr>
              <a:t>Jessica</a:t>
            </a:r>
            <a:r>
              <a:rPr lang="en-US" altLang="zh-TW" sz="1800" dirty="0">
                <a:latin typeface="+mj-lt"/>
                <a:cs typeface="Arial" panose="020B0604020202020204" pitchFamily="34" charset="0"/>
              </a:rPr>
              <a:t>)</a:t>
            </a:r>
            <a:endParaRPr lang="zh-TW" altLang="en-US" sz="1800" dirty="0">
              <a:latin typeface="+mj-lt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E6E0B8DB-5ADD-4AE2-6C32-D285B2FE8B95}"/>
              </a:ext>
            </a:extLst>
          </p:cNvPr>
          <p:cNvSpPr txBox="1"/>
          <p:nvPr/>
        </p:nvSpPr>
        <p:spPr>
          <a:xfrm>
            <a:off x="3323092" y="2328972"/>
            <a:ext cx="20002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>
                <a:latin typeface="+mj-lt"/>
                <a:cs typeface="Arial" panose="020B0604020202020204" pitchFamily="34" charset="0"/>
              </a:rPr>
              <a:t>(</a:t>
            </a:r>
            <a:r>
              <a:rPr lang="zh-CN" altLang="en-US" sz="1800" dirty="0">
                <a:latin typeface="新細明體" panose="02020500000000000000" pitchFamily="18" charset="-120"/>
                <a:ea typeface="新細明體" panose="02020500000000000000" pitchFamily="18" charset="-120"/>
                <a:cs typeface="Arial" panose="020B0604020202020204" pitchFamily="34" charset="0"/>
              </a:rPr>
              <a:t>出題</a:t>
            </a:r>
            <a:r>
              <a:rPr lang="zh-TW" altLang="en-US" sz="1800" dirty="0">
                <a:latin typeface="新細明體" panose="02020500000000000000" pitchFamily="18" charset="-120"/>
                <a:ea typeface="新細明體" panose="02020500000000000000" pitchFamily="18" charset="-120"/>
                <a:cs typeface="Arial" panose="020B0604020202020204" pitchFamily="34" charset="0"/>
              </a:rPr>
              <a:t>：</a:t>
            </a:r>
            <a:r>
              <a:rPr lang="en-US" altLang="zh-CN" sz="1800" dirty="0">
                <a:latin typeface="+mj-lt"/>
                <a:cs typeface="Arial" panose="020B0604020202020204" pitchFamily="34" charset="0"/>
              </a:rPr>
              <a:t>Ming</a:t>
            </a:r>
            <a:r>
              <a:rPr lang="en-US" altLang="zh-TW" sz="1800" dirty="0">
                <a:latin typeface="+mj-lt"/>
                <a:cs typeface="Arial" panose="020B0604020202020204" pitchFamily="34" charset="0"/>
              </a:rPr>
              <a:t>)</a:t>
            </a:r>
            <a:endParaRPr lang="zh-TW" altLang="en-US" sz="1800" dirty="0">
              <a:latin typeface="+mj-lt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B2BDA6D3-1B93-5142-E0DE-24F6ACD19E94}"/>
              </a:ext>
            </a:extLst>
          </p:cNvPr>
          <p:cNvSpPr txBox="1"/>
          <p:nvPr/>
        </p:nvSpPr>
        <p:spPr>
          <a:xfrm>
            <a:off x="3323092" y="3200263"/>
            <a:ext cx="20002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>
                <a:latin typeface="+mj-lt"/>
                <a:cs typeface="Arial" panose="020B0604020202020204" pitchFamily="34" charset="0"/>
              </a:rPr>
              <a:t>(</a:t>
            </a:r>
            <a:r>
              <a:rPr lang="zh-CN" altLang="en-US" sz="1800" dirty="0">
                <a:latin typeface="新細明體" panose="02020500000000000000" pitchFamily="18" charset="-120"/>
                <a:ea typeface="新細明體" panose="02020500000000000000" pitchFamily="18" charset="-120"/>
                <a:cs typeface="Arial" panose="020B0604020202020204" pitchFamily="34" charset="0"/>
              </a:rPr>
              <a:t>出題</a:t>
            </a:r>
            <a:r>
              <a:rPr lang="zh-TW" altLang="en-US" sz="1800" dirty="0">
                <a:latin typeface="新細明體" panose="02020500000000000000" pitchFamily="18" charset="-120"/>
                <a:ea typeface="新細明體" panose="02020500000000000000" pitchFamily="18" charset="-120"/>
                <a:cs typeface="Arial" panose="020B0604020202020204" pitchFamily="34" charset="0"/>
              </a:rPr>
              <a:t>：</a:t>
            </a:r>
            <a:r>
              <a:rPr lang="en-US" altLang="zh-TW" sz="1800" dirty="0" err="1">
                <a:latin typeface="+mj-lt"/>
                <a:ea typeface="新細明體" panose="02020500000000000000" pitchFamily="18" charset="-120"/>
                <a:cs typeface="Arial" panose="020B0604020202020204" pitchFamily="34" charset="0"/>
              </a:rPr>
              <a:t>Maton</a:t>
            </a:r>
            <a:r>
              <a:rPr lang="en-US" altLang="zh-TW" sz="1800" dirty="0">
                <a:latin typeface="+mj-lt"/>
                <a:cs typeface="Arial" panose="020B0604020202020204" pitchFamily="34" charset="0"/>
              </a:rPr>
              <a:t>)</a:t>
            </a:r>
            <a:endParaRPr lang="zh-TW" altLang="en-US" sz="1800" dirty="0">
              <a:latin typeface="+mj-lt"/>
            </a:endParaRP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14E97FAA-112D-2FBD-C84D-AB536E43E4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17" b="617"/>
          <a:stretch/>
        </p:blipFill>
        <p:spPr>
          <a:xfrm>
            <a:off x="4807314" y="998469"/>
            <a:ext cx="4336686" cy="2250243"/>
          </a:xfrm>
          <a:prstGeom prst="rect">
            <a:avLst/>
          </a:prstGeom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id="{CE83A96D-E4B6-89CC-7FA4-B78D0F396151}"/>
              </a:ext>
            </a:extLst>
          </p:cNvPr>
          <p:cNvSpPr txBox="1"/>
          <p:nvPr/>
        </p:nvSpPr>
        <p:spPr>
          <a:xfrm>
            <a:off x="4807314" y="3715223"/>
            <a:ext cx="410274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600" dirty="0">
                <a:solidFill>
                  <a:srgbClr val="FF0000"/>
                </a:solidFill>
              </a:rPr>
              <a:t>Don’t fix your image path</a:t>
            </a:r>
          </a:p>
          <a:p>
            <a:r>
              <a:rPr lang="en-US" altLang="zh-TW" sz="1600" dirty="0">
                <a:solidFill>
                  <a:srgbClr val="FF0000"/>
                </a:solidFill>
              </a:rPr>
              <a:t>(There is another dataset for demonstration)</a:t>
            </a:r>
            <a:endParaRPr lang="zh-TW" altLang="en-US" sz="1600" dirty="0">
              <a:solidFill>
                <a:srgbClr val="FF0000"/>
              </a:solidFill>
            </a:endParaRPr>
          </a:p>
        </p:txBody>
      </p: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31ADCCB7-84AD-810C-5859-28053AB0EFC0}"/>
              </a:ext>
            </a:extLst>
          </p:cNvPr>
          <p:cNvCxnSpPr>
            <a:cxnSpLocks/>
          </p:cNvCxnSpPr>
          <p:nvPr/>
        </p:nvCxnSpPr>
        <p:spPr>
          <a:xfrm flipH="1" flipV="1">
            <a:off x="5758057" y="1845626"/>
            <a:ext cx="630314" cy="186431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BF515531-C34D-06BD-E2BB-8C7242B8B2DE}"/>
              </a:ext>
            </a:extLst>
          </p:cNvPr>
          <p:cNvCxnSpPr>
            <a:cxnSpLocks/>
          </p:cNvCxnSpPr>
          <p:nvPr/>
        </p:nvCxnSpPr>
        <p:spPr>
          <a:xfrm flipH="1" flipV="1">
            <a:off x="5755591" y="2231558"/>
            <a:ext cx="632780" cy="147837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448FC048-7CF7-E646-49D5-EC2E409E695E}"/>
              </a:ext>
            </a:extLst>
          </p:cNvPr>
          <p:cNvCxnSpPr>
            <a:cxnSpLocks/>
          </p:cNvCxnSpPr>
          <p:nvPr/>
        </p:nvCxnSpPr>
        <p:spPr>
          <a:xfrm flipH="1" flipV="1">
            <a:off x="5755591" y="2617490"/>
            <a:ext cx="632780" cy="109244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67926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0"/>
            <a:ext cx="5020574" cy="486000"/>
          </a:xfrm>
        </p:spPr>
        <p:txBody>
          <a:bodyPr/>
          <a:lstStyle/>
          <a:p>
            <a:r>
              <a:rPr lang="en-US" sz="2800" b="1" dirty="0"/>
              <a:t>1. </a:t>
            </a:r>
            <a:r>
              <a:rPr lang="en-US" altLang="zh-TW" b="1" dirty="0">
                <a:ea typeface="Arial"/>
                <a:cs typeface="Arial"/>
                <a:sym typeface="Arial"/>
              </a:rPr>
              <a:t>(20%) </a:t>
            </a:r>
            <a:r>
              <a:rPr lang="en-US" sz="2800" b="1" dirty="0"/>
              <a:t>Camera Calibration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0" y="486000"/>
            <a:ext cx="5317454" cy="2290212"/>
          </a:xfrm>
        </p:spPr>
        <p:txBody>
          <a:bodyPr/>
          <a:lstStyle/>
          <a:p>
            <a:pPr marL="200025" indent="157163">
              <a:lnSpc>
                <a:spcPct val="100000"/>
              </a:lnSpc>
              <a:buNone/>
            </a:pPr>
            <a:r>
              <a:rPr lang="en-US" altLang="zh-TW" sz="2400" dirty="0">
                <a:cs typeface="Calibri" panose="020F0502020204030204" pitchFamily="34" charset="0"/>
              </a:rPr>
              <a:t>1.1 (4%)</a:t>
            </a:r>
            <a:r>
              <a:rPr lang="zh-TW" altLang="en-US" sz="2400" dirty="0">
                <a:cs typeface="Calibri" panose="020F0502020204030204" pitchFamily="34" charset="0"/>
              </a:rPr>
              <a:t> </a:t>
            </a:r>
            <a:r>
              <a:rPr lang="en-US" altLang="zh-TW" sz="2400" dirty="0">
                <a:cs typeface="Calibri" panose="020F0502020204030204" pitchFamily="34" charset="0"/>
              </a:rPr>
              <a:t>Corner detection </a:t>
            </a:r>
          </a:p>
          <a:p>
            <a:pPr marL="200025" lvl="1" indent="157163">
              <a:lnSpc>
                <a:spcPct val="100000"/>
              </a:lnSpc>
              <a:buNone/>
            </a:pPr>
            <a:r>
              <a:rPr lang="en-US" altLang="zh-TW" sz="2400" dirty="0">
                <a:latin typeface="+mj-lt"/>
                <a:cs typeface="Calibri" panose="020F0502020204030204" pitchFamily="34" charset="0"/>
              </a:rPr>
              <a:t>1.2 (4%)</a:t>
            </a:r>
            <a:r>
              <a:rPr lang="zh-TW" altLang="en-US" sz="2400" dirty="0">
                <a:latin typeface="+mj-lt"/>
                <a:cs typeface="Calibri" panose="020F0502020204030204" pitchFamily="34" charset="0"/>
              </a:rPr>
              <a:t> </a:t>
            </a:r>
            <a:r>
              <a:rPr lang="en-US" altLang="zh-TW" sz="2400" dirty="0">
                <a:latin typeface="+mj-lt"/>
                <a:cs typeface="Calibri" panose="020F0502020204030204" pitchFamily="34" charset="0"/>
              </a:rPr>
              <a:t>Find the intrinsic matrix </a:t>
            </a:r>
          </a:p>
          <a:p>
            <a:pPr marL="200025" lvl="1" indent="157163">
              <a:lnSpc>
                <a:spcPct val="100000"/>
              </a:lnSpc>
              <a:buNone/>
            </a:pPr>
            <a:r>
              <a:rPr lang="en-US" altLang="zh-TW" sz="2400" dirty="0">
                <a:latin typeface="+mj-lt"/>
                <a:cs typeface="Calibri" panose="020F0502020204030204" pitchFamily="34" charset="0"/>
              </a:rPr>
              <a:t>1.3 (4%)</a:t>
            </a:r>
            <a:r>
              <a:rPr lang="zh-TW" altLang="en-US" sz="2400" dirty="0">
                <a:latin typeface="+mj-lt"/>
                <a:cs typeface="Calibri" panose="020F0502020204030204" pitchFamily="34" charset="0"/>
              </a:rPr>
              <a:t> </a:t>
            </a:r>
            <a:r>
              <a:rPr lang="en-US" altLang="zh-TW" sz="2400" dirty="0">
                <a:latin typeface="+mj-lt"/>
                <a:cs typeface="Calibri" panose="020F0502020204030204" pitchFamily="34" charset="0"/>
              </a:rPr>
              <a:t>Find the extrinsic matrix </a:t>
            </a:r>
          </a:p>
          <a:p>
            <a:pPr marL="200025" lvl="1" indent="157163">
              <a:lnSpc>
                <a:spcPct val="100000"/>
              </a:lnSpc>
              <a:buNone/>
            </a:pPr>
            <a:r>
              <a:rPr lang="en-US" altLang="zh-TW" sz="2400" dirty="0">
                <a:latin typeface="+mj-lt"/>
                <a:cs typeface="Calibri" panose="020F0502020204030204" pitchFamily="34" charset="0"/>
              </a:rPr>
              <a:t>1.4 (4%)</a:t>
            </a:r>
            <a:r>
              <a:rPr lang="zh-TW" altLang="en-US" sz="2400" dirty="0">
                <a:latin typeface="+mj-lt"/>
                <a:cs typeface="Calibri" panose="020F0502020204030204" pitchFamily="34" charset="0"/>
              </a:rPr>
              <a:t> </a:t>
            </a:r>
            <a:r>
              <a:rPr lang="en-US" altLang="zh-TW" sz="2400" dirty="0">
                <a:latin typeface="+mj-lt"/>
                <a:cs typeface="Calibri" panose="020F0502020204030204" pitchFamily="34" charset="0"/>
              </a:rPr>
              <a:t>Find the distortion matrix</a:t>
            </a:r>
          </a:p>
          <a:p>
            <a:pPr marL="200025" lvl="1" indent="157163">
              <a:lnSpc>
                <a:spcPct val="100000"/>
              </a:lnSpc>
              <a:buNone/>
            </a:pPr>
            <a:r>
              <a:rPr lang="en-US" altLang="zh-TW" sz="2400" dirty="0">
                <a:latin typeface="+mj-lt"/>
                <a:cs typeface="Calibri" panose="020F0502020204030204" pitchFamily="34" charset="0"/>
              </a:rPr>
              <a:t>1.5 (4%) Show the undistorted result</a:t>
            </a:r>
          </a:p>
          <a:p>
            <a:endParaRPr lang="en-US" sz="2400" dirty="0"/>
          </a:p>
        </p:txBody>
      </p:sp>
      <p:sp>
        <p:nvSpPr>
          <p:cNvPr id="4" name="Shape 132">
            <a:extLst>
              <a:ext uri="{FF2B5EF4-FFF2-40B4-BE49-F238E27FC236}">
                <a16:creationId xmlns:a16="http://schemas.microsoft.com/office/drawing/2014/main" id="{E693A50F-A2F1-4243-A447-D5660768781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086601" y="6561368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>
                <a:solidFill>
                  <a:srgbClr val="888888"/>
                </a:solidFill>
                <a:latin typeface="+mj-lt"/>
                <a:ea typeface="Calibri"/>
                <a:cs typeface="Calibri"/>
                <a:sym typeface="Calibri"/>
              </a:rPr>
              <a:pPr algn="r">
                <a:buSzPct val="25000"/>
              </a:pPr>
              <a:t>5</a:t>
            </a:fld>
            <a:endParaRPr lang="en-US" sz="900">
              <a:solidFill>
                <a:srgbClr val="888888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BDD6457E-9AD6-DC27-7C87-58D6B8C3EA64}"/>
              </a:ext>
            </a:extLst>
          </p:cNvPr>
          <p:cNvSpPr txBox="1"/>
          <p:nvPr/>
        </p:nvSpPr>
        <p:spPr>
          <a:xfrm>
            <a:off x="7446518" y="0"/>
            <a:ext cx="16974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>
                <a:latin typeface="+mj-lt"/>
                <a:cs typeface="Arial" panose="020B0604020202020204" pitchFamily="34" charset="0"/>
              </a:rPr>
              <a:t>(</a:t>
            </a:r>
            <a:r>
              <a:rPr lang="zh-CN" altLang="en-US" sz="1800" dirty="0">
                <a:latin typeface="+mj-lt"/>
                <a:ea typeface="新細明體" panose="02020500000000000000" pitchFamily="18" charset="-120"/>
                <a:cs typeface="Arial" panose="020B0604020202020204" pitchFamily="34" charset="0"/>
              </a:rPr>
              <a:t>出題</a:t>
            </a:r>
            <a:r>
              <a:rPr lang="zh-TW" altLang="en-US" sz="1800" dirty="0">
                <a:latin typeface="+mj-lt"/>
                <a:ea typeface="新細明體" panose="02020500000000000000" pitchFamily="18" charset="-120"/>
                <a:cs typeface="Arial" panose="020B0604020202020204" pitchFamily="34" charset="0"/>
              </a:rPr>
              <a:t>：</a:t>
            </a:r>
            <a:r>
              <a:rPr lang="en-US" altLang="zh-CN" sz="1800" dirty="0">
                <a:latin typeface="+mj-lt"/>
                <a:cs typeface="Arial" panose="020B0604020202020204" pitchFamily="34" charset="0"/>
              </a:rPr>
              <a:t>Jessica</a:t>
            </a:r>
            <a:r>
              <a:rPr lang="en-US" altLang="zh-TW" sz="1800" dirty="0">
                <a:latin typeface="+mj-lt"/>
                <a:cs typeface="Arial" panose="020B0604020202020204" pitchFamily="34" charset="0"/>
              </a:rPr>
              <a:t>)</a:t>
            </a:r>
            <a:endParaRPr lang="zh-TW" altLang="en-US" sz="1800" dirty="0">
              <a:latin typeface="+mj-lt"/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4229CD22-0732-32D3-292F-55DB6684BCF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000"/>
          <a:stretch/>
        </p:blipFill>
        <p:spPr>
          <a:xfrm>
            <a:off x="4213860" y="2640249"/>
            <a:ext cx="3982720" cy="4184803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423E6823-00FF-AE85-BCC4-A4A1B8E4972E}"/>
              </a:ext>
            </a:extLst>
          </p:cNvPr>
          <p:cNvSpPr/>
          <p:nvPr/>
        </p:nvSpPr>
        <p:spPr>
          <a:xfrm>
            <a:off x="4663440" y="3830321"/>
            <a:ext cx="1361440" cy="3759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+mj-lt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4C49C066-5523-BA6E-AB1F-B0A9F74A0DBA}"/>
              </a:ext>
            </a:extLst>
          </p:cNvPr>
          <p:cNvSpPr txBox="1"/>
          <p:nvPr/>
        </p:nvSpPr>
        <p:spPr>
          <a:xfrm>
            <a:off x="3420732" y="3506667"/>
            <a:ext cx="278448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600" dirty="0">
                <a:solidFill>
                  <a:srgbClr val="FF0000"/>
                </a:solidFill>
              </a:rPr>
              <a:t>Load all images in the folder</a:t>
            </a:r>
            <a:endParaRPr lang="zh-TW" altLang="en-US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76990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 txBox="1">
            <a:spLocks noGrp="1"/>
          </p:cNvSpPr>
          <p:nvPr>
            <p:ph type="title"/>
          </p:nvPr>
        </p:nvSpPr>
        <p:spPr>
          <a:xfrm>
            <a:off x="0" y="0"/>
            <a:ext cx="7886699" cy="486000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>
              <a:buSzPct val="25000"/>
            </a:pPr>
            <a:r>
              <a:rPr lang="en-US" sz="2800" b="1" dirty="0">
                <a:ea typeface="Arial"/>
                <a:cs typeface="Arial"/>
                <a:sym typeface="Arial"/>
              </a:rPr>
              <a:t>1.1 Corner </a:t>
            </a:r>
            <a:r>
              <a:rPr lang="en-US" b="1" dirty="0">
                <a:ea typeface="Arial"/>
                <a:cs typeface="Arial"/>
                <a:sym typeface="Arial"/>
              </a:rPr>
              <a:t>D</a:t>
            </a:r>
            <a:r>
              <a:rPr lang="en-US" sz="2800" b="1" dirty="0">
                <a:ea typeface="Arial"/>
                <a:cs typeface="Arial"/>
                <a:sym typeface="Arial"/>
              </a:rPr>
              <a:t>etection (4%) </a:t>
            </a:r>
          </a:p>
        </p:txBody>
      </p:sp>
      <p:sp>
        <p:nvSpPr>
          <p:cNvPr id="124" name="Shape 124"/>
          <p:cNvSpPr txBox="1">
            <a:spLocks noGrp="1"/>
          </p:cNvSpPr>
          <p:nvPr>
            <p:ph type="body" idx="1"/>
          </p:nvPr>
        </p:nvSpPr>
        <p:spPr>
          <a:xfrm>
            <a:off x="0" y="496344"/>
            <a:ext cx="8842246" cy="2361160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Given: </a:t>
            </a:r>
            <a:r>
              <a:rPr lang="en-US" altLang="zh-TW" sz="2000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15</a:t>
            </a:r>
            <a:r>
              <a:rPr lang="en-US" sz="2000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 images, </a:t>
            </a:r>
            <a:r>
              <a:rPr lang="en-US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1</a:t>
            </a:r>
            <a:r>
              <a:rPr lang="en-US" altLang="zh-TW" sz="2000" dirty="0">
                <a:ea typeface="Arial"/>
                <a:cs typeface="Arial"/>
                <a:sym typeface="Arial"/>
              </a:rPr>
              <a:t>.bmp ~ 15.bmp</a:t>
            </a:r>
            <a:endParaRPr lang="en-US" altLang="zh-TW" dirty="0">
              <a:ea typeface="Arial"/>
              <a:cs typeface="Arial"/>
              <a:sym typeface="Arial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sz="2000" dirty="0">
                <a:ea typeface="Arial"/>
                <a:cs typeface="Arial"/>
                <a:sym typeface="Arial"/>
              </a:rPr>
              <a:t>Q: 1) Find and draw the corners on the chessboard for each image.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2000" dirty="0">
                <a:ea typeface="Arial"/>
                <a:cs typeface="Arial"/>
                <a:sym typeface="Arial"/>
              </a:rPr>
              <a:t>          2) Click </a:t>
            </a:r>
            <a:r>
              <a:rPr lang="en-US" sz="2000" dirty="0">
                <a:ea typeface="Arial"/>
                <a:cs typeface="Arial"/>
                <a:sym typeface="Arial"/>
              </a:rPr>
              <a:t>button “1.1” to </a:t>
            </a:r>
            <a:r>
              <a:rPr lang="en-US" altLang="zh-TW" dirty="0">
                <a:ea typeface="Arial"/>
                <a:cs typeface="Arial"/>
                <a:sym typeface="Arial"/>
              </a:rPr>
              <a:t>show each picture 0.5 seconds</a:t>
            </a:r>
            <a:r>
              <a:rPr lang="en-US" sz="2000" dirty="0">
                <a:ea typeface="Arial"/>
                <a:cs typeface="Arial"/>
                <a:sym typeface="Arial"/>
              </a:rPr>
              <a:t>.</a:t>
            </a:r>
          </a:p>
          <a:p>
            <a:pPr marL="342900">
              <a:lnSpc>
                <a:spcPct val="100000"/>
              </a:lnSpc>
              <a:spcBef>
                <a:spcPts val="0"/>
              </a:spcBef>
            </a:pPr>
            <a:r>
              <a:rPr lang="en-US" dirty="0">
                <a:solidFill>
                  <a:srgbClr val="000000"/>
                </a:solidFill>
                <a:cs typeface="Arial"/>
              </a:rPr>
              <a:t>Hint : </a:t>
            </a:r>
          </a:p>
          <a:p>
            <a:pPr marL="342900" lvl="1" indent="0">
              <a:lnSpc>
                <a:spcPct val="100000"/>
              </a:lnSpc>
              <a:buSzPct val="25000"/>
              <a:buNone/>
            </a:pPr>
            <a:r>
              <a:rPr lang="en-US" sz="2000" dirty="0" err="1">
                <a:latin typeface="+mj-lt"/>
              </a:rPr>
              <a:t>OpenCV</a:t>
            </a:r>
            <a:r>
              <a:rPr lang="en-US" sz="2000" dirty="0">
                <a:latin typeface="+mj-lt"/>
              </a:rPr>
              <a:t> Textbook Chapter 11 (p. 398</a:t>
            </a:r>
            <a:r>
              <a:rPr lang="zh-TW" altLang="en-US" sz="2000" dirty="0">
                <a:latin typeface="+mj-lt"/>
              </a:rPr>
              <a:t> </a:t>
            </a:r>
            <a:r>
              <a:rPr lang="en-US" altLang="zh-TW" sz="2000" dirty="0">
                <a:latin typeface="+mj-lt"/>
              </a:rPr>
              <a:t>~</a:t>
            </a:r>
            <a:r>
              <a:rPr lang="zh-TW" altLang="en-US" sz="2000" dirty="0">
                <a:latin typeface="+mj-lt"/>
              </a:rPr>
              <a:t> </a:t>
            </a:r>
            <a:r>
              <a:rPr lang="en-US" altLang="zh-TW" sz="2000" dirty="0">
                <a:latin typeface="+mj-lt"/>
              </a:rPr>
              <a:t>p. 399</a:t>
            </a:r>
            <a:r>
              <a:rPr lang="en-US" sz="2000" dirty="0">
                <a:latin typeface="+mj-lt"/>
              </a:rPr>
              <a:t>)</a:t>
            </a:r>
          </a:p>
          <a:p>
            <a:pPr marL="342900" lvl="1" indent="0">
              <a:lnSpc>
                <a:spcPct val="100000"/>
              </a:lnSpc>
              <a:buSzPct val="25000"/>
              <a:buNone/>
            </a:pPr>
            <a:r>
              <a:rPr lang="en-US" altLang="zh-TW" sz="2000" dirty="0" err="1">
                <a:latin typeface="+mj-lt"/>
              </a:rPr>
              <a:t>cv.findChessboardCorners</a:t>
            </a:r>
            <a:r>
              <a:rPr lang="en-US" altLang="zh-TW" sz="2000" dirty="0">
                <a:latin typeface="+mj-lt"/>
              </a:rPr>
              <a:t>(…)</a:t>
            </a:r>
            <a:endParaRPr lang="en-US" sz="2000" dirty="0">
              <a:latin typeface="+mj-lt"/>
            </a:endParaRPr>
          </a:p>
          <a:p>
            <a:pPr marL="342900" lvl="1" indent="-342900">
              <a:lnSpc>
                <a:spcPct val="100000"/>
              </a:lnSpc>
              <a:buFont typeface="Wingdings" panose="05000000000000000000" pitchFamily="2" charset="2"/>
              <a:buChar char="q"/>
            </a:pPr>
            <a:r>
              <a:rPr lang="en-US" sz="2000" dirty="0">
                <a:latin typeface="+mj-lt"/>
              </a:rPr>
              <a:t>Ex:</a:t>
            </a:r>
          </a:p>
        </p:txBody>
      </p:sp>
      <p:sp>
        <p:nvSpPr>
          <p:cNvPr id="125" name="Shape 125"/>
          <p:cNvSpPr txBox="1">
            <a:spLocks noGrp="1"/>
          </p:cNvSpPr>
          <p:nvPr>
            <p:ph type="sldNum" idx="12"/>
          </p:nvPr>
        </p:nvSpPr>
        <p:spPr>
          <a:xfrm>
            <a:off x="7086601" y="6584156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>
                <a:solidFill>
                  <a:srgbClr val="888888"/>
                </a:solidFill>
                <a:latin typeface="+mj-lt"/>
                <a:ea typeface="Calibri"/>
                <a:cs typeface="Calibri"/>
                <a:sym typeface="Calibri"/>
              </a:rPr>
              <a:pPr algn="r">
                <a:buSzPct val="25000"/>
              </a:pPr>
              <a:t>6</a:t>
            </a:fld>
            <a:endParaRPr lang="en-US" sz="900">
              <a:solidFill>
                <a:srgbClr val="888888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8" name="Shape 132">
            <a:extLst>
              <a:ext uri="{FF2B5EF4-FFF2-40B4-BE49-F238E27FC236}">
                <a16:creationId xmlns:a16="http://schemas.microsoft.com/office/drawing/2014/main" id="{F1A23649-9485-491F-AE1F-5325150B7560}"/>
              </a:ext>
            </a:extLst>
          </p:cNvPr>
          <p:cNvSpPr txBox="1">
            <a:spLocks/>
          </p:cNvSpPr>
          <p:nvPr/>
        </p:nvSpPr>
        <p:spPr>
          <a:xfrm>
            <a:off x="7074330" y="6579656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>
              <a:buSzPct val="25000"/>
            </a:pPr>
            <a:fld id="{00000000-1234-1234-1234-123412341234}" type="slidenum">
              <a:rPr lang="en-US" sz="900" smtClean="0">
                <a:solidFill>
                  <a:srgbClr val="888888"/>
                </a:solidFill>
                <a:latin typeface="+mj-lt"/>
                <a:ea typeface="Calibri"/>
                <a:cs typeface="Calibri"/>
                <a:sym typeface="Calibri"/>
              </a:rPr>
              <a:pPr algn="r">
                <a:buSzPct val="25000"/>
              </a:pPr>
              <a:t>6</a:t>
            </a:fld>
            <a:endParaRPr lang="en-US" sz="900">
              <a:solidFill>
                <a:srgbClr val="888888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pic>
        <p:nvPicPr>
          <p:cNvPr id="7" name="findcorner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r="35600" b="4489"/>
          <a:stretch>
            <a:fillRect/>
          </a:stretch>
        </p:blipFill>
        <p:spPr>
          <a:xfrm>
            <a:off x="4485649" y="2886774"/>
            <a:ext cx="4421123" cy="3688274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B3A35C16-D961-9D9E-B37F-9D9022B6EFA7}"/>
              </a:ext>
            </a:extLst>
          </p:cNvPr>
          <p:cNvSpPr txBox="1"/>
          <p:nvPr/>
        </p:nvSpPr>
        <p:spPr>
          <a:xfrm>
            <a:off x="7446518" y="0"/>
            <a:ext cx="16974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>
                <a:latin typeface="+mj-lt"/>
                <a:cs typeface="Arial" panose="020B0604020202020204" pitchFamily="34" charset="0"/>
              </a:rPr>
              <a:t>(</a:t>
            </a:r>
            <a:r>
              <a:rPr lang="zh-CN" altLang="en-US" sz="1800" dirty="0">
                <a:latin typeface="+mj-lt"/>
                <a:ea typeface="新細明體" panose="02020500000000000000" pitchFamily="18" charset="-120"/>
                <a:cs typeface="Arial" panose="020B0604020202020204" pitchFamily="34" charset="0"/>
              </a:rPr>
              <a:t>出題</a:t>
            </a:r>
            <a:r>
              <a:rPr lang="zh-TW" altLang="en-US" sz="1800" dirty="0">
                <a:latin typeface="+mj-lt"/>
                <a:ea typeface="新細明體" panose="02020500000000000000" pitchFamily="18" charset="-120"/>
                <a:cs typeface="Arial" panose="020B0604020202020204" pitchFamily="34" charset="0"/>
              </a:rPr>
              <a:t>：</a:t>
            </a:r>
            <a:r>
              <a:rPr lang="en-US" altLang="zh-CN" sz="1800" dirty="0">
                <a:latin typeface="+mj-lt"/>
                <a:cs typeface="Arial" panose="020B0604020202020204" pitchFamily="34" charset="0"/>
              </a:rPr>
              <a:t>Jessica</a:t>
            </a:r>
            <a:r>
              <a:rPr lang="en-US" altLang="zh-TW" sz="1800" dirty="0">
                <a:latin typeface="+mj-lt"/>
                <a:cs typeface="Arial" panose="020B0604020202020204" pitchFamily="34" charset="0"/>
              </a:rPr>
              <a:t>)</a:t>
            </a:r>
            <a:endParaRPr lang="zh-TW" altLang="en-US" sz="1800" dirty="0">
              <a:latin typeface="+mj-lt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A28DACEE-F79D-F7E2-A735-E972C63E14A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5007" t="12461" r="48599" b="3904"/>
          <a:stretch/>
        </p:blipFill>
        <p:spPr>
          <a:xfrm>
            <a:off x="1068803" y="2696066"/>
            <a:ext cx="2497357" cy="4157434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97A541CA-8272-A095-7A91-9D35039BE4F8}"/>
              </a:ext>
            </a:extLst>
          </p:cNvPr>
          <p:cNvSpPr/>
          <p:nvPr/>
        </p:nvSpPr>
        <p:spPr>
          <a:xfrm>
            <a:off x="1480313" y="3079004"/>
            <a:ext cx="1608327" cy="4668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20123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 txBox="1">
            <a:spLocks noGrp="1"/>
          </p:cNvSpPr>
          <p:nvPr>
            <p:ph type="title"/>
          </p:nvPr>
        </p:nvSpPr>
        <p:spPr>
          <a:xfrm>
            <a:off x="0" y="0"/>
            <a:ext cx="7886699" cy="486000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marL="1949054" indent="-1949054">
              <a:buSzPct val="25000"/>
            </a:pPr>
            <a:r>
              <a:rPr lang="en-US" sz="2800" b="1" dirty="0">
                <a:ea typeface="Arial"/>
                <a:cs typeface="Arial"/>
                <a:sym typeface="Arial"/>
              </a:rPr>
              <a:t>1.2 Find the Intrinsic </a:t>
            </a:r>
            <a:r>
              <a:rPr lang="en-US" b="1" dirty="0">
                <a:ea typeface="Arial"/>
                <a:cs typeface="Arial"/>
                <a:sym typeface="Arial"/>
              </a:rPr>
              <a:t>M</a:t>
            </a:r>
            <a:r>
              <a:rPr lang="en-US" sz="2800" b="1" dirty="0">
                <a:ea typeface="Arial"/>
                <a:cs typeface="Arial"/>
                <a:sym typeface="Arial"/>
              </a:rPr>
              <a:t>atrix </a:t>
            </a:r>
            <a:r>
              <a:rPr lang="en-US" altLang="zh-TW" b="1" dirty="0">
                <a:ea typeface="Arial"/>
                <a:cs typeface="Arial"/>
                <a:sym typeface="Arial"/>
              </a:rPr>
              <a:t>(4%) </a:t>
            </a:r>
            <a:endParaRPr lang="en-US" sz="2800" b="1" dirty="0">
              <a:ea typeface="Arial"/>
              <a:cs typeface="Arial"/>
              <a:sym typeface="Arial"/>
            </a:endParaRPr>
          </a:p>
        </p:txBody>
      </p:sp>
      <p:sp>
        <p:nvSpPr>
          <p:cNvPr id="132" name="Shape 132"/>
          <p:cNvSpPr txBox="1">
            <a:spLocks noGrp="1"/>
          </p:cNvSpPr>
          <p:nvPr>
            <p:ph type="sldNum" idx="12"/>
          </p:nvPr>
        </p:nvSpPr>
        <p:spPr>
          <a:xfrm>
            <a:off x="7074330" y="6584156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>
                <a:solidFill>
                  <a:srgbClr val="888888"/>
                </a:solidFill>
                <a:latin typeface="+mj-lt"/>
                <a:ea typeface="Calibri"/>
                <a:cs typeface="Calibri"/>
                <a:sym typeface="Calibri"/>
              </a:rPr>
              <a:pPr algn="r">
                <a:buSzPct val="25000"/>
              </a:pPr>
              <a:t>7</a:t>
            </a:fld>
            <a:endParaRPr lang="en-US" sz="900">
              <a:solidFill>
                <a:srgbClr val="888888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133" name="Shape 133"/>
          <p:cNvSpPr txBox="1">
            <a:spLocks noGrp="1"/>
          </p:cNvSpPr>
          <p:nvPr>
            <p:ph type="body" idx="1"/>
          </p:nvPr>
        </p:nvSpPr>
        <p:spPr>
          <a:xfrm>
            <a:off x="0" y="486000"/>
            <a:ext cx="8370907" cy="3263400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 marL="357188" indent="-357188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</a:pPr>
            <a:r>
              <a:rPr lang="en-US" sz="2000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Given: 15 images, 1</a:t>
            </a:r>
            <a:r>
              <a:rPr lang="en-US" altLang="zh-TW" sz="2000" dirty="0">
                <a:ea typeface="Arial"/>
                <a:cs typeface="Arial"/>
                <a:sym typeface="Arial"/>
              </a:rPr>
              <a:t>.bmp ~ 15.bmp</a:t>
            </a:r>
            <a:endParaRPr lang="en-US" altLang="zh-TW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marL="357188" indent="-357188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</a:pPr>
            <a:r>
              <a:rPr lang="en-US" sz="2000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Q: 1) Find the intrinsic matrix </a:t>
            </a:r>
            <a:r>
              <a:rPr lang="en-US" altLang="zh-TW" sz="2000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(</a:t>
            </a:r>
            <a:r>
              <a:rPr lang="en-US" altLang="zh-TW" sz="2000" dirty="0">
                <a:ea typeface="Arial"/>
                <a:cs typeface="Arial"/>
                <a:sym typeface="Arial"/>
              </a:rPr>
              <a:t>)</a:t>
            </a:r>
            <a:r>
              <a:rPr lang="en-US" sz="2000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sz="200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200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sz="200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None/>
            </a:pPr>
            <a:r>
              <a:rPr lang="en-US" altLang="zh-TW" sz="2000" dirty="0">
                <a:ea typeface="Arial"/>
                <a:cs typeface="Arial"/>
                <a:sym typeface="Arial"/>
              </a:rPr>
              <a:t>           2) Click button “1.2” and then show the result on the console 	 	window.</a:t>
            </a:r>
            <a:endParaRPr lang="en-US" sz="200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indent="-17145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</a:pPr>
            <a:endParaRPr lang="en-US" sz="2000" dirty="0">
              <a:solidFill>
                <a:srgbClr val="000000"/>
              </a:solidFill>
            </a:endParaRPr>
          </a:p>
          <a:p>
            <a:pPr marL="447675" indent="-3556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</a:pPr>
            <a:r>
              <a:rPr lang="en-US" sz="2000" dirty="0">
                <a:solidFill>
                  <a:srgbClr val="000000"/>
                </a:solidFill>
              </a:rPr>
              <a:t>Output format:</a:t>
            </a:r>
            <a:endParaRPr sz="2000" dirty="0">
              <a:solidFill>
                <a:srgbClr val="000000"/>
              </a:solidFill>
            </a:endParaRPr>
          </a:p>
          <a:p>
            <a:pPr marL="447675" lvl="1" indent="-355600">
              <a:lnSpc>
                <a:spcPct val="100000"/>
              </a:lnSpc>
              <a:buClr>
                <a:srgbClr val="000000"/>
              </a:buClr>
              <a:buFont typeface="Wingdings" panose="05000000000000000000" pitchFamily="2" charset="2"/>
              <a:buChar char="q"/>
            </a:pPr>
            <a:endParaRPr lang="en-US" sz="2000" dirty="0">
              <a:solidFill>
                <a:srgbClr val="000000"/>
              </a:solidFill>
              <a:latin typeface="+mj-lt"/>
            </a:endParaRPr>
          </a:p>
          <a:p>
            <a:pPr marL="447675" lvl="1" indent="-355600">
              <a:lnSpc>
                <a:spcPct val="100000"/>
              </a:lnSpc>
              <a:buClr>
                <a:srgbClr val="000000"/>
              </a:buClr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rgbClr val="000000"/>
                </a:solidFill>
                <a:latin typeface="+mj-lt"/>
              </a:rPr>
              <a:t>Hint: OpenCV Textbook Chapter 11</a:t>
            </a:r>
            <a:r>
              <a:rPr lang="zh-TW" altLang="en-US" sz="2000" dirty="0">
                <a:solidFill>
                  <a:srgbClr val="000000"/>
                </a:solidFill>
                <a:latin typeface="+mj-lt"/>
              </a:rPr>
              <a:t> </a:t>
            </a:r>
            <a:r>
              <a:rPr lang="en-US" altLang="zh-TW" sz="2000" dirty="0">
                <a:solidFill>
                  <a:srgbClr val="000000"/>
                </a:solidFill>
                <a:latin typeface="+mj-lt"/>
              </a:rPr>
              <a:t>(P.398 ~ p.400)</a:t>
            </a:r>
            <a:r>
              <a:rPr lang="en-US" altLang="zh-TW" sz="2000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 </a:t>
            </a:r>
            <a:endParaRPr lang="en-US" altLang="zh-TW" sz="2000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134" name="Shape 134" descr="擷取.JPG"/>
          <p:cNvPicPr preferRelativeResize="0"/>
          <p:nvPr/>
        </p:nvPicPr>
        <p:blipFill rotWithShape="1">
          <a:blip r:embed="rId3">
            <a:alphaModFix/>
          </a:blip>
          <a:srcRect l="9460" t="14117" b="13746"/>
          <a:stretch/>
        </p:blipFill>
        <p:spPr>
          <a:xfrm>
            <a:off x="3943349" y="867604"/>
            <a:ext cx="2489982" cy="103577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F336A13-7362-4C04-8CA4-EDE960AF258F}"/>
              </a:ext>
            </a:extLst>
          </p:cNvPr>
          <p:cNvSpPr/>
          <p:nvPr/>
        </p:nvSpPr>
        <p:spPr>
          <a:xfrm>
            <a:off x="6973746" y="2978983"/>
            <a:ext cx="14622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latin typeface="+mj-lt"/>
              </a:rPr>
              <a:t>(Just an example)</a:t>
            </a:r>
            <a:endParaRPr lang="en-US" dirty="0">
              <a:latin typeface="+mj-lt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4755" y="2701511"/>
            <a:ext cx="4619625" cy="838200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60424460-D591-CEFB-9796-625B98A384D8}"/>
              </a:ext>
            </a:extLst>
          </p:cNvPr>
          <p:cNvSpPr txBox="1"/>
          <p:nvPr/>
        </p:nvSpPr>
        <p:spPr>
          <a:xfrm>
            <a:off x="7446518" y="0"/>
            <a:ext cx="16974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>
                <a:latin typeface="+mj-lt"/>
                <a:cs typeface="Arial" panose="020B0604020202020204" pitchFamily="34" charset="0"/>
              </a:rPr>
              <a:t>(</a:t>
            </a:r>
            <a:r>
              <a:rPr lang="zh-CN" altLang="en-US" sz="1800" dirty="0">
                <a:latin typeface="+mj-lt"/>
                <a:ea typeface="新細明體" panose="02020500000000000000" pitchFamily="18" charset="-120"/>
                <a:cs typeface="Arial" panose="020B0604020202020204" pitchFamily="34" charset="0"/>
              </a:rPr>
              <a:t>出題</a:t>
            </a:r>
            <a:r>
              <a:rPr lang="zh-TW" altLang="en-US" sz="1800" dirty="0">
                <a:latin typeface="+mj-lt"/>
                <a:ea typeface="新細明體" panose="02020500000000000000" pitchFamily="18" charset="-120"/>
                <a:cs typeface="Arial" panose="020B0604020202020204" pitchFamily="34" charset="0"/>
              </a:rPr>
              <a:t>：</a:t>
            </a:r>
            <a:r>
              <a:rPr lang="en-US" altLang="zh-CN" sz="1800" dirty="0">
                <a:latin typeface="+mj-lt"/>
                <a:cs typeface="Arial" panose="020B0604020202020204" pitchFamily="34" charset="0"/>
              </a:rPr>
              <a:t>Jessica</a:t>
            </a:r>
            <a:r>
              <a:rPr lang="en-US" altLang="zh-TW" sz="1800" dirty="0">
                <a:latin typeface="+mj-lt"/>
                <a:cs typeface="Arial" panose="020B0604020202020204" pitchFamily="34" charset="0"/>
              </a:rPr>
              <a:t>)</a:t>
            </a:r>
            <a:endParaRPr lang="zh-TW" altLang="en-US" sz="1800" dirty="0">
              <a:latin typeface="+mj-lt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ECB8BB9E-3B24-4563-EEC7-95BE49782FF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007" t="12461" r="48599" b="3904"/>
          <a:stretch/>
        </p:blipFill>
        <p:spPr>
          <a:xfrm>
            <a:off x="6140903" y="3594598"/>
            <a:ext cx="1960314" cy="3263401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74EC45BD-DCC2-1C26-638F-43B89344B3FF}"/>
              </a:ext>
            </a:extLst>
          </p:cNvPr>
          <p:cNvSpPr/>
          <p:nvPr/>
        </p:nvSpPr>
        <p:spPr>
          <a:xfrm>
            <a:off x="6440933" y="4375967"/>
            <a:ext cx="1321307" cy="3449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+mj-l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 txBox="1">
            <a:spLocks noGrp="1"/>
          </p:cNvSpPr>
          <p:nvPr>
            <p:ph type="title"/>
          </p:nvPr>
        </p:nvSpPr>
        <p:spPr>
          <a:xfrm>
            <a:off x="0" y="8982"/>
            <a:ext cx="7886699" cy="486000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marL="1949054" indent="-1949054">
              <a:buSzPct val="25000"/>
            </a:pPr>
            <a:r>
              <a:rPr lang="en-US" sz="2800" b="1" dirty="0">
                <a:ea typeface="Arial"/>
                <a:cs typeface="Arial"/>
                <a:sym typeface="Arial"/>
              </a:rPr>
              <a:t>1.3 Find the Extrinsic </a:t>
            </a:r>
            <a:r>
              <a:rPr lang="en-US" b="1" dirty="0">
                <a:ea typeface="Arial"/>
                <a:cs typeface="Arial"/>
                <a:sym typeface="Arial"/>
              </a:rPr>
              <a:t>M</a:t>
            </a:r>
            <a:r>
              <a:rPr lang="en-US" sz="2800" b="1" dirty="0">
                <a:ea typeface="Arial"/>
                <a:cs typeface="Arial"/>
                <a:sym typeface="Arial"/>
              </a:rPr>
              <a:t>atrix</a:t>
            </a:r>
            <a:r>
              <a:rPr lang="en-US" altLang="zh-TW" b="1" dirty="0">
                <a:ea typeface="Arial"/>
                <a:cs typeface="Arial"/>
                <a:sym typeface="Arial"/>
              </a:rPr>
              <a:t> (4%)</a:t>
            </a:r>
            <a:r>
              <a:rPr lang="en-US" sz="2800" b="1" dirty="0">
                <a:ea typeface="Arial"/>
                <a:cs typeface="Arial"/>
                <a:sym typeface="Arial"/>
              </a:rPr>
              <a:t> </a:t>
            </a:r>
          </a:p>
        </p:txBody>
      </p:sp>
      <p:sp>
        <p:nvSpPr>
          <p:cNvPr id="141" name="Shape 141"/>
          <p:cNvSpPr txBox="1">
            <a:spLocks noGrp="1"/>
          </p:cNvSpPr>
          <p:nvPr>
            <p:ph type="sldNum" idx="12"/>
          </p:nvPr>
        </p:nvSpPr>
        <p:spPr>
          <a:xfrm>
            <a:off x="7035646" y="6574867"/>
            <a:ext cx="2057400" cy="273825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>
                <a:solidFill>
                  <a:srgbClr val="888888"/>
                </a:solidFill>
                <a:latin typeface="+mj-lt"/>
                <a:ea typeface="Calibri"/>
                <a:cs typeface="Calibri"/>
                <a:sym typeface="Calibri"/>
              </a:rPr>
              <a:pPr algn="r">
                <a:buSzPct val="25000"/>
              </a:pPr>
              <a:t>8</a:t>
            </a:fld>
            <a:endParaRPr lang="en-US" sz="900">
              <a:solidFill>
                <a:srgbClr val="888888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142" name="Shape 142"/>
          <p:cNvSpPr txBox="1">
            <a:spLocks noGrp="1"/>
          </p:cNvSpPr>
          <p:nvPr>
            <p:ph type="body" idx="1"/>
          </p:nvPr>
        </p:nvSpPr>
        <p:spPr>
          <a:xfrm>
            <a:off x="0" y="503964"/>
            <a:ext cx="8997696" cy="4439513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 marL="357188" indent="-357188">
              <a:spcBef>
                <a:spcPts val="0"/>
              </a:spcBef>
              <a:buClr>
                <a:srgbClr val="000000"/>
              </a:buClr>
            </a:pPr>
            <a:r>
              <a:rPr lang="en-US" sz="2000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Given: Intrinsic parameters, distortion coefficients, and the list of 15 images</a:t>
            </a:r>
            <a:endParaRPr lang="en-US" altLang="zh-TW" sz="2000" dirty="0">
              <a:ea typeface="Arial"/>
              <a:cs typeface="Arial"/>
              <a:sym typeface="Arial"/>
            </a:endParaRPr>
          </a:p>
          <a:p>
            <a:pPr marL="357188" indent="-357188">
              <a:spcBef>
                <a:spcPts val="0"/>
              </a:spcBef>
              <a:buClr>
                <a:srgbClr val="000000"/>
              </a:buClr>
            </a:pPr>
            <a:r>
              <a:rPr lang="en-US" sz="2000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Q: 1) Find the extrinsic matrix of the chessboard for </a:t>
            </a:r>
            <a:r>
              <a:rPr lang="en-US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each of the 15 images, respectively</a:t>
            </a:r>
            <a:r>
              <a:rPr lang="en-US" sz="2000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:</a:t>
            </a:r>
          </a:p>
          <a:p>
            <a:pPr marL="0" indent="0">
              <a:spcBef>
                <a:spcPts val="0"/>
              </a:spcBef>
              <a:buNone/>
            </a:pPr>
            <a:endParaRPr sz="200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marL="0" indent="0">
              <a:spcBef>
                <a:spcPts val="0"/>
              </a:spcBef>
              <a:buNone/>
            </a:pPr>
            <a:endParaRPr sz="200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200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marL="0" indent="0">
              <a:spcBef>
                <a:spcPts val="0"/>
              </a:spcBef>
              <a:buNone/>
            </a:pPr>
            <a:endParaRPr sz="200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altLang="zh-TW" sz="2000" dirty="0">
                <a:ea typeface="Arial"/>
                <a:cs typeface="Arial"/>
                <a:sym typeface="Arial"/>
              </a:rPr>
              <a:t>          2) Click </a:t>
            </a:r>
            <a:r>
              <a:rPr lang="en-US" altLang="zh-TW" sz="2000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button “1.3” and then show the result on the console window.</a:t>
            </a:r>
          </a:p>
          <a:p>
            <a:pPr marL="0" indent="0">
              <a:spcBef>
                <a:spcPts val="0"/>
              </a:spcBef>
              <a:buNone/>
            </a:pPr>
            <a:endParaRPr sz="200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marL="357188" indent="-357188">
              <a:spcBef>
                <a:spcPts val="0"/>
              </a:spcBef>
              <a:buClr>
                <a:srgbClr val="000000"/>
              </a:buClr>
            </a:pPr>
            <a:r>
              <a:rPr lang="en-US" sz="2000" dirty="0">
                <a:solidFill>
                  <a:srgbClr val="000000"/>
                </a:solidFill>
                <a:ea typeface="Arial"/>
                <a:cs typeface="Arial"/>
              </a:rPr>
              <a:t>Output format:</a:t>
            </a:r>
            <a:endParaRPr lang="en-US" altLang="zh-TW" sz="2000" dirty="0">
              <a:solidFill>
                <a:srgbClr val="000000"/>
              </a:solidFill>
            </a:endParaRPr>
          </a:p>
          <a:p>
            <a:pPr marL="0" indent="0">
              <a:spcBef>
                <a:spcPts val="0"/>
              </a:spcBef>
              <a:buClr>
                <a:srgbClr val="000000"/>
              </a:buClr>
              <a:buNone/>
            </a:pPr>
            <a:r>
              <a:rPr lang="en-US" sz="2000" dirty="0">
                <a:solidFill>
                  <a:srgbClr val="000000"/>
                </a:solidFill>
                <a:ea typeface="Arial"/>
                <a:cs typeface="Arial"/>
              </a:rPr>
              <a:t>                                                             </a:t>
            </a:r>
            <a:endParaRPr sz="2000" dirty="0">
              <a:solidFill>
                <a:srgbClr val="000000"/>
              </a:solidFill>
            </a:endParaRPr>
          </a:p>
          <a:p>
            <a:pPr marL="0" lvl="1" indent="0">
              <a:buClr>
                <a:srgbClr val="000000"/>
              </a:buClr>
              <a:buNone/>
            </a:pPr>
            <a:r>
              <a:rPr lang="en-US" sz="2000" dirty="0">
                <a:solidFill>
                  <a:srgbClr val="000000"/>
                </a:solidFill>
                <a:latin typeface="+mj-lt"/>
              </a:rPr>
              <a:t> </a:t>
            </a:r>
          </a:p>
          <a:p>
            <a:pPr marL="342900" lvl="1" indent="-342900">
              <a:buClr>
                <a:srgbClr val="000000"/>
              </a:buClr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rgbClr val="000000"/>
                </a:solidFill>
                <a:latin typeface="+mj-lt"/>
              </a:rPr>
              <a:t>Hint: OpenCV Textbook Chapter 11, </a:t>
            </a:r>
            <a:r>
              <a:rPr lang="en-US" altLang="zh-TW" sz="2000" dirty="0">
                <a:latin typeface="+mj-lt"/>
              </a:rPr>
              <a:t>p.370~402 </a:t>
            </a:r>
            <a:endParaRPr lang="en-US" sz="2000" dirty="0">
              <a:solidFill>
                <a:srgbClr val="000000"/>
              </a:solidFill>
              <a:latin typeface="+mj-lt"/>
            </a:endParaRPr>
          </a:p>
          <a:p>
            <a:pPr marL="0" lvl="1" indent="0">
              <a:buClr>
                <a:srgbClr val="000000"/>
              </a:buClr>
              <a:buNone/>
            </a:pPr>
            <a:endParaRPr lang="en-US" sz="2000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143" name="Shape 143" descr="擷取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68438" y="1222568"/>
            <a:ext cx="2261732" cy="101437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290A197-E7CB-4558-B723-32DC6C246427}"/>
              </a:ext>
            </a:extLst>
          </p:cNvPr>
          <p:cNvSpPr/>
          <p:nvPr/>
        </p:nvSpPr>
        <p:spPr>
          <a:xfrm>
            <a:off x="7563843" y="3022347"/>
            <a:ext cx="141818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latin typeface="+mj-lt"/>
              </a:rPr>
              <a:t>(Just an example)</a:t>
            </a:r>
            <a:endParaRPr lang="en-US" dirty="0">
              <a:latin typeface="+mj-lt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A1677F7-FFFE-41DA-8E92-D49A052D69B2}"/>
              </a:ext>
            </a:extLst>
          </p:cNvPr>
          <p:cNvSpPr/>
          <p:nvPr/>
        </p:nvSpPr>
        <p:spPr>
          <a:xfrm>
            <a:off x="936128" y="4251058"/>
            <a:ext cx="4222406" cy="52322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TW" dirty="0">
                <a:latin typeface="+mj-lt"/>
              </a:rPr>
              <a:t>(1) List of numbers: 1~15</a:t>
            </a:r>
          </a:p>
          <a:p>
            <a:r>
              <a:rPr lang="en-US" dirty="0">
                <a:latin typeface="+mj-lt"/>
              </a:rPr>
              <a:t>(2) Select 1, then 1.bmp will be applied, and so on</a:t>
            </a: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4"/>
          <a:srcRect t="3251" b="4022"/>
          <a:stretch/>
        </p:blipFill>
        <p:spPr>
          <a:xfrm>
            <a:off x="2208172" y="2750697"/>
            <a:ext cx="5402684" cy="851079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98E89D31-6DF4-999B-28E4-F72C5EF2D94F}"/>
              </a:ext>
            </a:extLst>
          </p:cNvPr>
          <p:cNvSpPr txBox="1"/>
          <p:nvPr/>
        </p:nvSpPr>
        <p:spPr>
          <a:xfrm>
            <a:off x="7446518" y="0"/>
            <a:ext cx="16974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>
                <a:latin typeface="+mj-lt"/>
                <a:cs typeface="Arial" panose="020B0604020202020204" pitchFamily="34" charset="0"/>
              </a:rPr>
              <a:t>(</a:t>
            </a:r>
            <a:r>
              <a:rPr lang="zh-CN" altLang="en-US" sz="1800" dirty="0">
                <a:latin typeface="+mj-lt"/>
                <a:ea typeface="新細明體" panose="02020500000000000000" pitchFamily="18" charset="-120"/>
                <a:cs typeface="Arial" panose="020B0604020202020204" pitchFamily="34" charset="0"/>
              </a:rPr>
              <a:t>出題</a:t>
            </a:r>
            <a:r>
              <a:rPr lang="zh-TW" altLang="en-US" sz="1800" dirty="0">
                <a:latin typeface="+mj-lt"/>
                <a:ea typeface="新細明體" panose="02020500000000000000" pitchFamily="18" charset="-120"/>
                <a:cs typeface="Arial" panose="020B0604020202020204" pitchFamily="34" charset="0"/>
              </a:rPr>
              <a:t>：</a:t>
            </a:r>
            <a:r>
              <a:rPr lang="en-US" altLang="zh-CN" sz="1800" dirty="0">
                <a:latin typeface="+mj-lt"/>
                <a:cs typeface="Arial" panose="020B0604020202020204" pitchFamily="34" charset="0"/>
              </a:rPr>
              <a:t>Jessica</a:t>
            </a:r>
            <a:r>
              <a:rPr lang="en-US" altLang="zh-TW" sz="1800" dirty="0">
                <a:latin typeface="+mj-lt"/>
                <a:cs typeface="Arial" panose="020B0604020202020204" pitchFamily="34" charset="0"/>
              </a:rPr>
              <a:t>)</a:t>
            </a:r>
            <a:endParaRPr lang="zh-TW" altLang="en-US" sz="1800" dirty="0">
              <a:latin typeface="+mj-lt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5483CAE-A531-0C1A-5155-38D6A1F85B1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007" t="12461" r="48599" b="3904"/>
          <a:stretch/>
        </p:blipFill>
        <p:spPr>
          <a:xfrm>
            <a:off x="6202528" y="3709237"/>
            <a:ext cx="1891452" cy="3148763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260CBCAF-A5B7-2B14-A12E-F6F3A40026C3}"/>
              </a:ext>
            </a:extLst>
          </p:cNvPr>
          <p:cNvSpPr/>
          <p:nvPr/>
        </p:nvSpPr>
        <p:spPr>
          <a:xfrm>
            <a:off x="6747003" y="5081013"/>
            <a:ext cx="773938" cy="2738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+mj-lt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50F05A6C-F486-42ED-880A-C2F26E49A81E}"/>
              </a:ext>
            </a:extLst>
          </p:cNvPr>
          <p:cNvCxnSpPr>
            <a:cxnSpLocks/>
            <a:stCxn id="14" idx="3"/>
            <a:endCxn id="6" idx="1"/>
          </p:cNvCxnSpPr>
          <p:nvPr/>
        </p:nvCxnSpPr>
        <p:spPr>
          <a:xfrm>
            <a:off x="5158534" y="4512668"/>
            <a:ext cx="1588469" cy="70525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>
            <a:spLocks noGrp="1"/>
          </p:cNvSpPr>
          <p:nvPr>
            <p:ph type="title"/>
          </p:nvPr>
        </p:nvSpPr>
        <p:spPr>
          <a:xfrm>
            <a:off x="0" y="-7681"/>
            <a:ext cx="7886699" cy="486000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marL="1949054" indent="-1949054">
              <a:buSzPct val="25000"/>
            </a:pPr>
            <a:r>
              <a:rPr lang="en-US" sz="2800" b="1" dirty="0">
                <a:ea typeface="Arial"/>
                <a:cs typeface="Arial"/>
                <a:sym typeface="Arial"/>
              </a:rPr>
              <a:t>1.4 Find the Distortion </a:t>
            </a:r>
            <a:r>
              <a:rPr lang="en-US" b="1" dirty="0">
                <a:ea typeface="Arial"/>
                <a:cs typeface="Arial"/>
                <a:sym typeface="Arial"/>
              </a:rPr>
              <a:t>M</a:t>
            </a:r>
            <a:r>
              <a:rPr lang="en-US" sz="2800" b="1" dirty="0">
                <a:ea typeface="Arial"/>
                <a:cs typeface="Arial"/>
                <a:sym typeface="Arial"/>
              </a:rPr>
              <a:t>atrix</a:t>
            </a:r>
            <a:r>
              <a:rPr lang="en-US" altLang="zh-TW" b="1" dirty="0">
                <a:ea typeface="Arial"/>
                <a:cs typeface="Arial"/>
                <a:sym typeface="Arial"/>
              </a:rPr>
              <a:t> (4%)</a:t>
            </a:r>
            <a:r>
              <a:rPr lang="en-US" sz="2800" b="1" dirty="0">
                <a:ea typeface="Arial"/>
                <a:cs typeface="Arial"/>
                <a:sym typeface="Arial"/>
              </a:rPr>
              <a:t> </a:t>
            </a:r>
          </a:p>
        </p:txBody>
      </p:sp>
      <p:sp>
        <p:nvSpPr>
          <p:cNvPr id="150" name="Shape 150"/>
          <p:cNvSpPr txBox="1">
            <a:spLocks noGrp="1"/>
          </p:cNvSpPr>
          <p:nvPr>
            <p:ph type="sldNum" idx="12"/>
          </p:nvPr>
        </p:nvSpPr>
        <p:spPr>
          <a:xfrm>
            <a:off x="7018319" y="6557152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>
                <a:solidFill>
                  <a:srgbClr val="888888"/>
                </a:solidFill>
                <a:latin typeface="+mj-lt"/>
                <a:ea typeface="Calibri"/>
                <a:cs typeface="Calibri"/>
                <a:sym typeface="Calibri"/>
              </a:rPr>
              <a:pPr algn="r">
                <a:buSzPct val="25000"/>
              </a:pPr>
              <a:t>9</a:t>
            </a:fld>
            <a:endParaRPr lang="en-US" sz="900">
              <a:solidFill>
                <a:srgbClr val="888888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151" name="Shape 151"/>
          <p:cNvSpPr txBox="1">
            <a:spLocks noGrp="1"/>
          </p:cNvSpPr>
          <p:nvPr>
            <p:ph type="body" idx="1"/>
          </p:nvPr>
        </p:nvSpPr>
        <p:spPr>
          <a:xfrm>
            <a:off x="0" y="489533"/>
            <a:ext cx="8802769" cy="337516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 marL="357188" indent="-357188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</a:pPr>
            <a:r>
              <a:rPr lang="en-US" sz="2000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Given: 15 images</a:t>
            </a:r>
          </a:p>
          <a:p>
            <a:pPr marL="357188" indent="-357188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</a:pPr>
            <a:r>
              <a:rPr lang="en-US" sz="2000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Q: 1) Find the distortion matrix: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None/>
            </a:pPr>
            <a:r>
              <a:rPr lang="en-US" altLang="zh-TW" sz="2000" dirty="0">
                <a:ea typeface="Arial"/>
                <a:cs typeface="Arial"/>
                <a:sym typeface="Arial"/>
              </a:rPr>
              <a:t>       </a:t>
            </a:r>
            <a:r>
              <a:rPr lang="en-US" altLang="zh-TW" dirty="0">
                <a:ea typeface="Arial"/>
                <a:cs typeface="Arial"/>
                <a:sym typeface="Arial"/>
              </a:rPr>
              <a:t>   </a:t>
            </a:r>
            <a:r>
              <a:rPr lang="en-US" altLang="zh-TW" sz="2000" dirty="0">
                <a:ea typeface="Arial"/>
                <a:cs typeface="Arial"/>
                <a:sym typeface="Arial"/>
              </a:rPr>
              <a:t>2) Click </a:t>
            </a:r>
            <a:r>
              <a:rPr lang="en-US" altLang="zh-TW" sz="2000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button “1.4” to show the result on the console window.</a:t>
            </a:r>
            <a:endParaRPr sz="200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marL="357188" indent="-357188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</a:pPr>
            <a:r>
              <a:rPr lang="en-US" sz="2000" dirty="0">
                <a:solidFill>
                  <a:srgbClr val="000000"/>
                </a:solidFill>
              </a:rPr>
              <a:t>Output format:                                                                                          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None/>
            </a:pPr>
            <a:r>
              <a:rPr lang="en-US" sz="2000" dirty="0">
                <a:solidFill>
                  <a:srgbClr val="000000"/>
                </a:solidFill>
              </a:rPr>
              <a:t>							       </a:t>
            </a:r>
          </a:p>
          <a:p>
            <a:pPr marL="3429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</a:pPr>
            <a:r>
              <a:rPr lang="en-US" sz="2000" dirty="0">
                <a:solidFill>
                  <a:srgbClr val="000000"/>
                </a:solidFill>
              </a:rPr>
              <a:t> Hint:</a:t>
            </a:r>
          </a:p>
          <a:p>
            <a:pPr marL="357188" indent="273050">
              <a:lnSpc>
                <a:spcPct val="100000"/>
              </a:lnSpc>
              <a:spcBef>
                <a:spcPts val="375"/>
              </a:spcBef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000000"/>
                </a:solidFill>
              </a:rPr>
              <a:t>Distortion </a:t>
            </a:r>
            <a:r>
              <a:rPr lang="en-US" dirty="0">
                <a:solidFill>
                  <a:srgbClr val="000000"/>
                </a:solidFill>
              </a:rPr>
              <a:t>coefficients </a:t>
            </a:r>
            <a:r>
              <a:rPr lang="en-US" sz="2000" dirty="0">
                <a:solidFill>
                  <a:srgbClr val="000000"/>
                </a:solidFill>
              </a:rPr>
              <a:t>can be </a:t>
            </a:r>
            <a:r>
              <a:rPr lang="en-US" dirty="0">
                <a:solidFill>
                  <a:srgbClr val="000000"/>
                </a:solidFill>
              </a:rPr>
              <a:t>obtained</a:t>
            </a:r>
            <a:r>
              <a:rPr lang="en-US" sz="2000" dirty="0">
                <a:solidFill>
                  <a:srgbClr val="000000"/>
                </a:solidFill>
              </a:rPr>
              <a:t> simultaneously with intrinsic parameters</a:t>
            </a:r>
          </a:p>
          <a:p>
            <a:pPr marL="357188" indent="273050">
              <a:lnSpc>
                <a:spcPct val="100000"/>
              </a:lnSpc>
              <a:spcBef>
                <a:spcPts val="375"/>
              </a:spcBef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000000"/>
                </a:solidFill>
              </a:rPr>
              <a:t>OpenCV Textbook Chapter 11 (P.398 ~ p.400)</a:t>
            </a:r>
          </a:p>
        </p:txBody>
      </p:sp>
      <p:pic>
        <p:nvPicPr>
          <p:cNvPr id="152" name="Shape 152" descr="擷取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25913" y="742879"/>
            <a:ext cx="2050256" cy="42148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90D66CD-2296-419A-9CD8-5AB318EB2EB1}"/>
              </a:ext>
            </a:extLst>
          </p:cNvPr>
          <p:cNvSpPr/>
          <p:nvPr/>
        </p:nvSpPr>
        <p:spPr>
          <a:xfrm>
            <a:off x="7905893" y="1540661"/>
            <a:ext cx="108395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Clr>
                <a:srgbClr val="000000"/>
              </a:buClr>
            </a:pPr>
            <a:r>
              <a:rPr lang="en-US" altLang="zh-TW" dirty="0">
                <a:latin typeface="+mj-lt"/>
              </a:rPr>
              <a:t>(Just </a:t>
            </a:r>
          </a:p>
          <a:p>
            <a:pPr>
              <a:buClr>
                <a:srgbClr val="000000"/>
              </a:buClr>
            </a:pPr>
            <a:r>
              <a:rPr lang="en-US" altLang="zh-TW" dirty="0">
                <a:latin typeface="+mj-lt"/>
              </a:rPr>
              <a:t>an example)</a:t>
            </a:r>
            <a:endParaRPr lang="en-US" dirty="0">
              <a:latin typeface="+mj-lt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3224" y="1624974"/>
            <a:ext cx="5732669" cy="438907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92F2A7D1-E244-C97F-37AB-2689CC19F1F4}"/>
              </a:ext>
            </a:extLst>
          </p:cNvPr>
          <p:cNvSpPr txBox="1"/>
          <p:nvPr/>
        </p:nvSpPr>
        <p:spPr>
          <a:xfrm>
            <a:off x="7446518" y="0"/>
            <a:ext cx="16974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>
                <a:latin typeface="+mj-lt"/>
                <a:cs typeface="Arial" panose="020B0604020202020204" pitchFamily="34" charset="0"/>
              </a:rPr>
              <a:t>(</a:t>
            </a:r>
            <a:r>
              <a:rPr lang="zh-CN" altLang="en-US" sz="1800" dirty="0">
                <a:latin typeface="+mj-lt"/>
                <a:ea typeface="新細明體" panose="02020500000000000000" pitchFamily="18" charset="-120"/>
                <a:cs typeface="Arial" panose="020B0604020202020204" pitchFamily="34" charset="0"/>
              </a:rPr>
              <a:t>出題</a:t>
            </a:r>
            <a:r>
              <a:rPr lang="zh-TW" altLang="en-US" sz="1800" dirty="0">
                <a:latin typeface="+mj-lt"/>
                <a:ea typeface="新細明體" panose="02020500000000000000" pitchFamily="18" charset="-120"/>
                <a:cs typeface="Arial" panose="020B0604020202020204" pitchFamily="34" charset="0"/>
              </a:rPr>
              <a:t>：</a:t>
            </a:r>
            <a:r>
              <a:rPr lang="en-US" altLang="zh-CN" sz="1800" dirty="0">
                <a:latin typeface="+mj-lt"/>
                <a:cs typeface="Arial" panose="020B0604020202020204" pitchFamily="34" charset="0"/>
              </a:rPr>
              <a:t>Jessica</a:t>
            </a:r>
            <a:r>
              <a:rPr lang="en-US" altLang="zh-TW" sz="1800" dirty="0">
                <a:latin typeface="+mj-lt"/>
                <a:cs typeface="Arial" panose="020B0604020202020204" pitchFamily="34" charset="0"/>
              </a:rPr>
              <a:t>)</a:t>
            </a:r>
            <a:endParaRPr lang="zh-TW" altLang="en-US" sz="1800" dirty="0">
              <a:latin typeface="+mj-lt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519D716C-34CC-9B8D-9644-3514BA20CE5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007" t="12461" r="48599" b="3904"/>
          <a:stretch/>
        </p:blipFill>
        <p:spPr>
          <a:xfrm>
            <a:off x="5769640" y="2673562"/>
            <a:ext cx="2497357" cy="4157434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21206D7A-D99E-0F7E-67A7-282AEC322BDC}"/>
              </a:ext>
            </a:extLst>
          </p:cNvPr>
          <p:cNvSpPr/>
          <p:nvPr/>
        </p:nvSpPr>
        <p:spPr>
          <a:xfrm>
            <a:off x="6214154" y="5494900"/>
            <a:ext cx="1555003" cy="4261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+mj-l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6558</TotalTime>
  <Words>1961</Words>
  <Application>Microsoft Office PowerPoint</Application>
  <PresentationFormat>如螢幕大小 (4:3)</PresentationFormat>
  <Paragraphs>239</Paragraphs>
  <Slides>16</Slides>
  <Notes>11</Notes>
  <HiddenSlides>0</HiddenSlides>
  <MMClips>4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16</vt:i4>
      </vt:variant>
    </vt:vector>
  </HeadingPairs>
  <TitlesOfParts>
    <vt:vector size="23" baseType="lpstr">
      <vt:lpstr>Noto Sans Symbols</vt:lpstr>
      <vt:lpstr>新細明體</vt:lpstr>
      <vt:lpstr>Arial</vt:lpstr>
      <vt:lpstr>Calibri</vt:lpstr>
      <vt:lpstr>Cambria Math</vt:lpstr>
      <vt:lpstr>Wingdings</vt:lpstr>
      <vt:lpstr>Office 佈景主題</vt:lpstr>
      <vt:lpstr>電腦視覺與深度學習 (Computer Vision and Deep Learning) Homework 1</vt:lpstr>
      <vt:lpstr>PowerPoint 簡報</vt:lpstr>
      <vt:lpstr>PowerPoint 簡報</vt:lpstr>
      <vt:lpstr>Assignment scoring (Total: 100%)</vt:lpstr>
      <vt:lpstr>1. (20%) Camera Calibration</vt:lpstr>
      <vt:lpstr>1.1 Corner Detection (4%) </vt:lpstr>
      <vt:lpstr>1.2 Find the Intrinsic Matrix (4%) </vt:lpstr>
      <vt:lpstr>1.3 Find the Extrinsic Matrix (4%) </vt:lpstr>
      <vt:lpstr>1.4 Find the Distortion Matrix (4%) </vt:lpstr>
      <vt:lpstr>1.5 Show the undistorted  result (4%) </vt:lpstr>
      <vt:lpstr>2. (20%) Augmented Reality </vt:lpstr>
      <vt:lpstr>2. (20%) Augmented Reality  </vt:lpstr>
      <vt:lpstr>2. (20%) Augmented Reality  </vt:lpstr>
      <vt:lpstr>3. (20%) Stereo Disparity Map</vt:lpstr>
      <vt:lpstr>3.1 (10%) Stereo Disparity Map  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Vision Homework 1</dc:title>
  <dc:creator>RL</dc:creator>
  <cp:lastModifiedBy>陳映臻</cp:lastModifiedBy>
  <cp:revision>543</cp:revision>
  <dcterms:modified xsi:type="dcterms:W3CDTF">2022-10-23T20:18:26Z</dcterms:modified>
</cp:coreProperties>
</file>